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89" r:id="rId5"/>
    <p:sldMasterId id="2147483701" r:id="rId6"/>
  </p:sldMasterIdLst>
  <p:notesMasterIdLst>
    <p:notesMasterId r:id="rId20"/>
  </p:notesMasterIdLst>
  <p:sldIdLst>
    <p:sldId id="481" r:id="rId7"/>
    <p:sldId id="447" r:id="rId8"/>
    <p:sldId id="463" r:id="rId9"/>
    <p:sldId id="599" r:id="rId10"/>
    <p:sldId id="464" r:id="rId11"/>
    <p:sldId id="281" r:id="rId12"/>
    <p:sldId id="466" r:id="rId13"/>
    <p:sldId id="469" r:id="rId14"/>
    <p:sldId id="471" r:id="rId15"/>
    <p:sldId id="598" r:id="rId16"/>
    <p:sldId id="597" r:id="rId17"/>
    <p:sldId id="601" r:id="rId18"/>
    <p:sldId id="60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F42929-AB8B-4F50-8845-E9FF27CCB6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2360CF-2BFA-4796-A52E-CB4CC5F8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5A2D3D6-C21E-467D-88DA-84F7A51F01D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837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,Sans-Serif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394C-71E6-D245-B81C-BB24D19999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0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07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51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627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239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8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680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64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5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4643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612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2755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375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7074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21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5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74E7-76B1-4753-A8FF-67E4A0E157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74E7-76B1-4753-A8FF-67E4A0E157C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5A3-8741-49F0-97D7-0D811D341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D7CC6-7934-40A1-BB02-38C77EDF8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79" r="1" b="452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9FCE4-1DEC-48E8-A34F-05B71539E319}"/>
              </a:ext>
            </a:extLst>
          </p:cNvPr>
          <p:cNvSpPr txBox="1"/>
          <p:nvPr/>
        </p:nvSpPr>
        <p:spPr>
          <a:xfrm>
            <a:off x="0" y="5534560"/>
            <a:ext cx="5721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HAMPTON BUDGETING 2025-2026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08B83-C22F-9E67-6B6A-3B005B39B6AF}"/>
              </a:ext>
            </a:extLst>
          </p:cNvPr>
          <p:cNvSpPr txBox="1"/>
          <p:nvPr/>
        </p:nvSpPr>
        <p:spPr>
          <a:xfrm>
            <a:off x="8296102" y="473825"/>
            <a:ext cx="304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Advisory Council Meeting</a:t>
            </a:r>
          </a:p>
          <a:p>
            <a:pPr algn="ctr"/>
            <a:r>
              <a:rPr lang="en-US" dirty="0"/>
              <a:t>May 7, 2025</a:t>
            </a:r>
          </a:p>
        </p:txBody>
      </p:sp>
    </p:spTree>
    <p:extLst>
      <p:ext uri="{BB962C8B-B14F-4D97-AF65-F5344CB8AC3E}">
        <p14:creationId xmlns:p14="http://schemas.microsoft.com/office/powerpoint/2010/main" val="11326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997B0-00CF-9CBE-C11C-9F157ABCD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A25B3E-7D88-B380-8447-70A1FFF3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A589A-07B0-2AF9-CD30-C7B3B6025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E4195-50FF-C4B3-5CCE-78452CDC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3B18A-AAAD-B321-DDFF-51A173A8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3D5EC-604E-05AD-A81D-5138AAE1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CB1A9-C7AC-7435-037C-77080BF03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BB156-C696-6951-4973-DCD7E6EFF6C7}"/>
              </a:ext>
            </a:extLst>
          </p:cNvPr>
          <p:cNvSpPr txBox="1"/>
          <p:nvPr/>
        </p:nvSpPr>
        <p:spPr>
          <a:xfrm>
            <a:off x="0" y="1422088"/>
            <a:ext cx="540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B6B5B-8501-2243-89EE-DC98F7BD55EA}"/>
              </a:ext>
            </a:extLst>
          </p:cNvPr>
          <p:cNvSpPr/>
          <p:nvPr/>
        </p:nvSpPr>
        <p:spPr>
          <a:xfrm>
            <a:off x="6007231" y="561368"/>
            <a:ext cx="5821245" cy="3523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Membership FY26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5B388-14BF-AB8C-569C-6EAB7B422605}"/>
              </a:ext>
            </a:extLst>
          </p:cNvPr>
          <p:cNvSpPr txBox="1"/>
          <p:nvPr/>
        </p:nvSpPr>
        <p:spPr>
          <a:xfrm>
            <a:off x="6344166" y="1054309"/>
            <a:ext cx="6061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Grade – 305 Students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Grade – 319 Students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Grade – 287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Total Students = 911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Community Eligibility = 428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Gifted = 135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Special Education = 108</a:t>
            </a:r>
          </a:p>
        </p:txBody>
      </p:sp>
    </p:spTree>
    <p:extLst>
      <p:ext uri="{BB962C8B-B14F-4D97-AF65-F5344CB8AC3E}">
        <p14:creationId xmlns:p14="http://schemas.microsoft.com/office/powerpoint/2010/main" val="99322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01A6C24-780B-D740-A180-5ABFF5CF389C}"/>
              </a:ext>
            </a:extLst>
          </p:cNvPr>
          <p:cNvSpPr txBox="1">
            <a:spLocks/>
          </p:cNvSpPr>
          <p:nvPr/>
        </p:nvSpPr>
        <p:spPr>
          <a:xfrm>
            <a:off x="39966" y="383059"/>
            <a:ext cx="10304175" cy="64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8274092-C190-4E72-B033-002C0DF97BA0}"/>
              </a:ext>
            </a:extLst>
          </p:cNvPr>
          <p:cNvSpPr txBox="1">
            <a:spLocks/>
          </p:cNvSpPr>
          <p:nvPr/>
        </p:nvSpPr>
        <p:spPr>
          <a:xfrm>
            <a:off x="0" y="540603"/>
            <a:ext cx="9728106" cy="32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Garamond Pro" panose="02020502060506020403" pitchFamily="18" charset="77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607F-C3BC-38E1-EA78-1DC14D19A7F7}"/>
              </a:ext>
            </a:extLst>
          </p:cNvPr>
          <p:cNvSpPr txBox="1"/>
          <p:nvPr/>
        </p:nvSpPr>
        <p:spPr>
          <a:xfrm>
            <a:off x="2936472" y="-5162568"/>
            <a:ext cx="6188824" cy="2363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Calculation Sheet</a:t>
            </a:r>
          </a:p>
          <a:p>
            <a:r>
              <a:rPr lang="en-US" dirty="0"/>
              <a:t>July 1, 2025</a:t>
            </a:r>
          </a:p>
          <a:p>
            <a:r>
              <a:rPr lang="en-US" dirty="0"/>
              <a:t>05-Feb-25</a:t>
            </a:r>
          </a:p>
          <a:p>
            <a:r>
              <a:rPr lang="en-US" dirty="0"/>
              <a:t>School: Hampton Middle School 464</a:t>
            </a:r>
          </a:p>
          <a:p>
            <a:r>
              <a:rPr lang="en-US" dirty="0"/>
              <a:t>Self-Contained Programs Students Per Pupil Allocation</a:t>
            </a:r>
          </a:p>
          <a:p>
            <a:r>
              <a:rPr lang="en-US" dirty="0"/>
              <a:t>Level 1</a:t>
            </a:r>
          </a:p>
          <a:p>
            <a:r>
              <a:rPr lang="en-US" dirty="0"/>
              <a:t>Kindergarten 0 X $8,217 = $0</a:t>
            </a:r>
          </a:p>
          <a:p>
            <a:r>
              <a:rPr lang="en-US" dirty="0"/>
              <a:t>Level 2</a:t>
            </a:r>
          </a:p>
          <a:p>
            <a:r>
              <a:rPr lang="en-US" dirty="0"/>
              <a:t>Regular Elementary School (Grades 1-3) 0 X $6,490 = $0</a:t>
            </a:r>
          </a:p>
          <a:p>
            <a:r>
              <a:rPr lang="en-US" dirty="0"/>
              <a:t>Regular Elementary School (Grades 4-5) 0 X $6,287 = $0</a:t>
            </a:r>
          </a:p>
          <a:p>
            <a:r>
              <a:rPr lang="en-US" dirty="0"/>
              <a:t>Level 3</a:t>
            </a:r>
          </a:p>
          <a:p>
            <a:r>
              <a:rPr lang="en-US" dirty="0"/>
              <a:t>Regular Middle School (Grades 6-8) 887 X $6,615 = $5,867,505</a:t>
            </a:r>
          </a:p>
          <a:p>
            <a:r>
              <a:rPr lang="en-US" dirty="0"/>
              <a:t>Middle School Class Size Reduction 887 X $164 = $145,468</a:t>
            </a:r>
          </a:p>
          <a:p>
            <a:r>
              <a:rPr lang="en-US" dirty="0"/>
              <a:t>Level 4</a:t>
            </a:r>
          </a:p>
          <a:p>
            <a:r>
              <a:rPr lang="en-US" dirty="0"/>
              <a:t>Regular High School (Grades 9-12) 0 X $6,721 = $0</a:t>
            </a:r>
          </a:p>
          <a:p>
            <a:r>
              <a:rPr lang="en-US" dirty="0"/>
              <a:t>High School Class Size Reduction 0 X $164 = $0</a:t>
            </a:r>
          </a:p>
          <a:p>
            <a:r>
              <a:rPr lang="en-US" dirty="0"/>
              <a:t>Level 5</a:t>
            </a:r>
          </a:p>
          <a:p>
            <a:r>
              <a:rPr lang="en-US" dirty="0"/>
              <a:t>Early Childhood SPED Community Based 0 X $10,284 = $0</a:t>
            </a:r>
          </a:p>
          <a:p>
            <a:r>
              <a:rPr lang="en-US" dirty="0"/>
              <a:t>Level 6</a:t>
            </a:r>
          </a:p>
          <a:p>
            <a:r>
              <a:rPr lang="en-US" dirty="0"/>
              <a:t>Early Childhood SPED 2-Year Old 0 X $14,475 = $0</a:t>
            </a:r>
          </a:p>
          <a:p>
            <a:r>
              <a:rPr lang="en-US" dirty="0"/>
              <a:t>Level 7</a:t>
            </a:r>
          </a:p>
          <a:p>
            <a:r>
              <a:rPr lang="en-US" dirty="0"/>
              <a:t>Intellectual Disabilities- Mild 10 X $17,875 = $178,750</a:t>
            </a:r>
          </a:p>
          <a:p>
            <a:r>
              <a:rPr lang="en-US" dirty="0"/>
              <a:t>Hearing Impaired 0 X $17,875 = $0</a:t>
            </a:r>
          </a:p>
          <a:p>
            <a:r>
              <a:rPr lang="en-US" dirty="0"/>
              <a:t>Orthopedically Impaired 0 X $17,875 = $0</a:t>
            </a:r>
          </a:p>
          <a:p>
            <a:r>
              <a:rPr lang="en-US" dirty="0"/>
              <a:t>Emotional Disabilities 0 X $17,875 = $0</a:t>
            </a:r>
          </a:p>
          <a:p>
            <a:r>
              <a:rPr lang="en-US" dirty="0"/>
              <a:t>N/A 0 X $164 = $0</a:t>
            </a:r>
          </a:p>
          <a:p>
            <a:r>
              <a:rPr lang="en-US" dirty="0"/>
              <a:t>Intellectual </a:t>
            </a:r>
            <a:r>
              <a:rPr lang="en-US" dirty="0" err="1"/>
              <a:t>Disabilties</a:t>
            </a:r>
            <a:r>
              <a:rPr lang="en-US" dirty="0"/>
              <a:t>-Moderate 0 X $164 = $0</a:t>
            </a:r>
          </a:p>
          <a:p>
            <a:r>
              <a:rPr lang="en-US" dirty="0"/>
              <a:t>Level 8</a:t>
            </a:r>
          </a:p>
          <a:p>
            <a:r>
              <a:rPr lang="en-US" dirty="0"/>
              <a:t>Early Childhood SPED 3-5 Center Based 0 X $18,053 = $0</a:t>
            </a:r>
          </a:p>
          <a:p>
            <a:r>
              <a:rPr lang="en-US" dirty="0"/>
              <a:t>Level 9</a:t>
            </a:r>
          </a:p>
          <a:p>
            <a:r>
              <a:rPr lang="en-US" dirty="0"/>
              <a:t>N/A 0 X $21,917 = $0</a:t>
            </a:r>
          </a:p>
          <a:p>
            <a:r>
              <a:rPr lang="en-US" dirty="0"/>
              <a:t>Autism (Grades K-12) 16 X $21,917 = $350,672</a:t>
            </a:r>
          </a:p>
          <a:p>
            <a:r>
              <a:rPr lang="en-US" dirty="0"/>
              <a:t>Intellectual Disabilities- Severe 0 X $21,917 = $0</a:t>
            </a:r>
          </a:p>
          <a:p>
            <a:r>
              <a:rPr lang="en-US" dirty="0"/>
              <a:t>Level 10</a:t>
            </a:r>
          </a:p>
          <a:p>
            <a:r>
              <a:rPr lang="en-US" dirty="0"/>
              <a:t>PACE Regional Program 0 X $27,641 = $0</a:t>
            </a:r>
          </a:p>
          <a:p>
            <a:r>
              <a:rPr lang="en-US" dirty="0"/>
              <a:t>Resource Programs</a:t>
            </a:r>
          </a:p>
          <a:p>
            <a:r>
              <a:rPr lang="en-US" dirty="0"/>
              <a:t>Adapted Physical Education 0 X $1,718 = $0</a:t>
            </a:r>
          </a:p>
          <a:p>
            <a:r>
              <a:rPr lang="en-US" dirty="0"/>
              <a:t>Autism Spectrum Disorder (funded in Special Ed Le 0 X $0 = $0</a:t>
            </a:r>
          </a:p>
          <a:p>
            <a:r>
              <a:rPr lang="en-US" dirty="0"/>
              <a:t>Economically Disadvantaged (Grades K-5) 0 X $1,321 = $0</a:t>
            </a:r>
          </a:p>
          <a:p>
            <a:r>
              <a:rPr lang="en-US" dirty="0"/>
              <a:t>Economically Disadvantaged (Grades 6-8) 428 X $592 = $253,376</a:t>
            </a:r>
          </a:p>
          <a:p>
            <a:r>
              <a:rPr lang="en-US" dirty="0"/>
              <a:t>Economically Disadvantaged (Grades 9-12) 0 X $592 = $0</a:t>
            </a:r>
          </a:p>
          <a:p>
            <a:r>
              <a:rPr lang="en-US" dirty="0"/>
              <a:t>Elementary Strings 0 X $779 = $0</a:t>
            </a:r>
          </a:p>
          <a:p>
            <a:r>
              <a:rPr lang="en-US" dirty="0"/>
              <a:t>English for Speakers of Other Lang. (</a:t>
            </a:r>
            <a:r>
              <a:rPr lang="en-US" dirty="0" err="1"/>
              <a:t>Lvl</a:t>
            </a:r>
            <a:r>
              <a:rPr lang="en-US" dirty="0"/>
              <a:t> 1-5) 0 X $0 = $0</a:t>
            </a:r>
          </a:p>
          <a:p>
            <a:r>
              <a:rPr lang="en-US" dirty="0"/>
              <a:t>English for Speakers of Other Lang. (</a:t>
            </a:r>
            <a:r>
              <a:rPr lang="en-US" dirty="0" err="1"/>
              <a:t>Lvl</a:t>
            </a:r>
            <a:r>
              <a:rPr lang="en-US" dirty="0"/>
              <a:t> 6/M/OO) 0 X $0 = $0</a:t>
            </a:r>
          </a:p>
          <a:p>
            <a:r>
              <a:rPr lang="en-US" dirty="0"/>
              <a:t>Gifted Education (Grades K-3) 0 X $3,663 = $0</a:t>
            </a:r>
          </a:p>
          <a:p>
            <a:r>
              <a:rPr lang="en-US" dirty="0"/>
              <a:t>Gifted Education (Grades 4-5) 0 X $1,664 = $0</a:t>
            </a:r>
          </a:p>
          <a:p>
            <a:r>
              <a:rPr lang="en-US" dirty="0"/>
              <a:t>Gifted Education (Grades 6-8) 135 X $1,104 = $149,040</a:t>
            </a:r>
          </a:p>
          <a:p>
            <a:r>
              <a:rPr lang="en-US" dirty="0"/>
              <a:t>Gifted Education (Grades 9-12) 0 X $769 = $0</a:t>
            </a:r>
          </a:p>
          <a:p>
            <a:r>
              <a:rPr lang="en-US" dirty="0"/>
              <a:t>Hearing Impaired 0 X $10,294 = $0</a:t>
            </a:r>
          </a:p>
          <a:p>
            <a:r>
              <a:rPr lang="en-US" dirty="0"/>
              <a:t>Occupational Therapy 0 X $5,296 = $0</a:t>
            </a:r>
          </a:p>
          <a:p>
            <a:r>
              <a:rPr lang="en-US" dirty="0"/>
              <a:t>Physical Therapy 0 X $3,573 = $0</a:t>
            </a:r>
          </a:p>
          <a:p>
            <a:r>
              <a:rPr lang="en-US" dirty="0"/>
              <a:t>Emotional Disabilities (funded in Special Ed Level 0 X $0 = $0</a:t>
            </a:r>
          </a:p>
          <a:p>
            <a:r>
              <a:rPr lang="en-US" dirty="0"/>
              <a:t>Special Education Level 1 MS 105 X $8,097 = $850,185</a:t>
            </a:r>
          </a:p>
          <a:p>
            <a:r>
              <a:rPr lang="en-US" dirty="0"/>
              <a:t>Speech &amp; Language Impaired 0 X $1,863 = $0</a:t>
            </a:r>
          </a:p>
          <a:p>
            <a:r>
              <a:rPr lang="en-US" dirty="0"/>
              <a:t>Visually Handicapped 0 X $3,796 = $0</a:t>
            </a:r>
          </a:p>
          <a:p>
            <a:r>
              <a:rPr lang="en-US" dirty="0"/>
              <a:t>Per Pupil Allocations $7,794,996</a:t>
            </a:r>
          </a:p>
          <a:p>
            <a:r>
              <a:rPr lang="en-US" dirty="0"/>
              <a:t>Baseline Allocation $4,374,386</a:t>
            </a:r>
          </a:p>
          <a:p>
            <a:r>
              <a:rPr lang="en-US" dirty="0"/>
              <a:t>Replacement Equipment Allocation $58,154</a:t>
            </a:r>
          </a:p>
          <a:p>
            <a:r>
              <a:rPr lang="en-US" dirty="0"/>
              <a:t>Elementary Class Size Supplement $0</a:t>
            </a:r>
          </a:p>
          <a:p>
            <a:r>
              <a:rPr lang="en-US" dirty="0"/>
              <a:t>Reduced K-3 Class Size Incentive Grant $0</a:t>
            </a:r>
          </a:p>
          <a:p>
            <a:r>
              <a:rPr lang="en-US" dirty="0"/>
              <a:t>Carry-Over from Previous Year $0</a:t>
            </a:r>
          </a:p>
          <a:p>
            <a:r>
              <a:rPr lang="en-US" dirty="0"/>
              <a:t>Total Special Ed Allocation (1,629,719)</a:t>
            </a:r>
          </a:p>
        </p:txBody>
      </p:sp>
    </p:spTree>
    <p:extLst>
      <p:ext uri="{BB962C8B-B14F-4D97-AF65-F5344CB8AC3E}">
        <p14:creationId xmlns:p14="http://schemas.microsoft.com/office/powerpoint/2010/main" val="280075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BB59-01C2-64BD-25AD-A6A99A9B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Hampton Middle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4A04-C063-E19A-6F98-B80ABB17E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48"/>
            <a:ext cx="5181600" cy="52203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6400" b="1" dirty="0"/>
              <a:t>Self-Contained Programs Students Per Pupil Allocation</a:t>
            </a:r>
          </a:p>
          <a:p>
            <a:r>
              <a:rPr lang="en-US" sz="6400" b="1" dirty="0"/>
              <a:t>Regular Middle School (Grades 6-8) 887 X $6,615 = $5,867,505</a:t>
            </a:r>
          </a:p>
          <a:p>
            <a:r>
              <a:rPr lang="en-US" sz="6400" b="1" dirty="0"/>
              <a:t>Middle School Class Size Reduction 887 X $164 = $145,468</a:t>
            </a:r>
          </a:p>
          <a:p>
            <a:r>
              <a:rPr lang="en-US" sz="6400" b="1" dirty="0"/>
              <a:t>Intellectual Disabilities- Mild 10 X $17,875 = $178,750</a:t>
            </a:r>
          </a:p>
          <a:p>
            <a:r>
              <a:rPr lang="en-US" sz="6400" b="1" dirty="0"/>
              <a:t>Hearing Impaired 0 X $17,875 = $0</a:t>
            </a:r>
          </a:p>
          <a:p>
            <a:r>
              <a:rPr lang="en-US" sz="6400" b="1" dirty="0"/>
              <a:t>Orthopedically Impaired 0 X $17,875 = $0</a:t>
            </a:r>
          </a:p>
          <a:p>
            <a:r>
              <a:rPr lang="en-US" sz="6400" b="1" dirty="0"/>
              <a:t>Emotional Disabilities 0 X $17,875 = $0</a:t>
            </a:r>
          </a:p>
          <a:p>
            <a:r>
              <a:rPr lang="en-US" sz="6400" b="1" dirty="0"/>
              <a:t>Autism (Grades K-12) 16 X $21,917 = $350,672</a:t>
            </a:r>
          </a:p>
          <a:p>
            <a:r>
              <a:rPr lang="en-US" sz="6400" b="1" dirty="0"/>
              <a:t>Intellectual Disabilities- Severe 0 X $21,917 = $0</a:t>
            </a:r>
          </a:p>
          <a:p>
            <a:r>
              <a:rPr lang="en-US" sz="6400" b="1" dirty="0"/>
              <a:t>Economically Disadvantaged (Grades 6-8) 428 X $592 = $253,376</a:t>
            </a:r>
          </a:p>
          <a:p>
            <a:r>
              <a:rPr lang="en-US" sz="6400" b="1" dirty="0"/>
              <a:t>Gifted Education (Grades 6-8) 135 X $1,104 = $149,040</a:t>
            </a:r>
          </a:p>
          <a:p>
            <a:r>
              <a:rPr lang="en-US" sz="6400" b="1" dirty="0"/>
              <a:t>Emotional Disabilities (funded in Special Ed Level 0 X $0 = $0</a:t>
            </a:r>
          </a:p>
          <a:p>
            <a:r>
              <a:rPr lang="en-US" sz="6400" b="1" dirty="0"/>
              <a:t>Special Education Level 1 MS 105 X $8,097 = $850,185</a:t>
            </a:r>
          </a:p>
          <a:p>
            <a:r>
              <a:rPr lang="en-US" sz="6400" b="1" dirty="0"/>
              <a:t>Speech &amp; Language Impaired 0 X $1,863 = $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FF15-AAE9-E123-4B34-7E8094386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54480"/>
            <a:ext cx="5590309" cy="4938395"/>
          </a:xfrm>
        </p:spPr>
        <p:txBody>
          <a:bodyPr>
            <a:noAutofit/>
          </a:bodyPr>
          <a:lstStyle/>
          <a:p>
            <a:r>
              <a:rPr lang="en-US" sz="1600" b="1" dirty="0"/>
              <a:t>Visually Handicapped 0 X $3,796 = $0</a:t>
            </a:r>
          </a:p>
          <a:p>
            <a:r>
              <a:rPr lang="en-US" sz="1600" b="1" dirty="0"/>
              <a:t>Per Pupil Allocations $7,794,996</a:t>
            </a:r>
          </a:p>
          <a:p>
            <a:r>
              <a:rPr lang="en-US" sz="1600" b="1" dirty="0"/>
              <a:t>Baseline Allocation $4,374,386</a:t>
            </a:r>
          </a:p>
          <a:p>
            <a:r>
              <a:rPr lang="en-US" sz="1600" b="1" dirty="0"/>
              <a:t>Replacement Equipment Allocation $58,154</a:t>
            </a:r>
          </a:p>
          <a:p>
            <a:r>
              <a:rPr lang="en-US" sz="1600" b="1" dirty="0"/>
              <a:t>Total Special Ed Allocation (1,629,719)</a:t>
            </a:r>
          </a:p>
          <a:p>
            <a:r>
              <a:rPr lang="en-US" sz="1600" b="1" dirty="0"/>
              <a:t>Adjustment (Add Back) for Non-Sped related per pupil 12,965</a:t>
            </a:r>
          </a:p>
          <a:p>
            <a:r>
              <a:rPr lang="en-US" sz="1600" b="1" dirty="0"/>
              <a:t>Total Non-Sped Allocation (Budgeted in the Non-Sped appropriation unit) 10,610,782</a:t>
            </a:r>
          </a:p>
          <a:p>
            <a:r>
              <a:rPr lang="en-US" sz="1600" b="1" dirty="0"/>
              <a:t>Level II Special Ed (Budgeted in the Sped appropriation unit) 645,007</a:t>
            </a:r>
          </a:p>
          <a:p>
            <a:r>
              <a:rPr lang="en-US" sz="1600" b="1" dirty="0"/>
              <a:t>Level I Special Ed (Budgeted in the Sped appropriation unit) 850,185</a:t>
            </a:r>
          </a:p>
          <a:p>
            <a:r>
              <a:rPr lang="en-US" sz="1600" b="1" dirty="0"/>
              <a:t>Special Ed Chair 121,562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>
                <a:solidFill>
                  <a:srgbClr val="00B0F0"/>
                </a:solidFill>
              </a:rPr>
              <a:t>Total Allocation $12,227,536</a:t>
            </a:r>
          </a:p>
        </p:txBody>
      </p:sp>
    </p:spTree>
    <p:extLst>
      <p:ext uri="{BB962C8B-B14F-4D97-AF65-F5344CB8AC3E}">
        <p14:creationId xmlns:p14="http://schemas.microsoft.com/office/powerpoint/2010/main" val="304318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E8B2-314D-C359-D44C-2751D3E6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BFB5F-F588-EEA1-6172-3CBB1B0C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Continued on Screen</a:t>
            </a:r>
          </a:p>
        </p:txBody>
      </p:sp>
    </p:spTree>
    <p:extLst>
      <p:ext uri="{BB962C8B-B14F-4D97-AF65-F5344CB8AC3E}">
        <p14:creationId xmlns:p14="http://schemas.microsoft.com/office/powerpoint/2010/main" val="316504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980E5A3-8741-49F0-97D7-0D811D34119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group of children sitting in a classroom&#10;&#10;Description automatically generated with low confidence">
            <a:extLst>
              <a:ext uri="{FF2B5EF4-FFF2-40B4-BE49-F238E27FC236}">
                <a16:creationId xmlns:a16="http://schemas.microsoft.com/office/drawing/2014/main" id="{ECBEAD62-7D96-4882-86B5-A9E6AA74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"/>
          <a:stretch/>
        </p:blipFill>
        <p:spPr>
          <a:xfrm>
            <a:off x="0" y="-20570"/>
            <a:ext cx="5243119" cy="6836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7BB97-A0CF-4A1B-B2A7-1F31119D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396" y="10138"/>
            <a:ext cx="5998604" cy="2120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433329-5611-4F68-9655-9BD88AAAF1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26"/>
          <a:stretch/>
        </p:blipFill>
        <p:spPr>
          <a:xfrm>
            <a:off x="6073993" y="2046915"/>
            <a:ext cx="6078383" cy="1138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E217A-685E-4188-85CB-AF2D7E6A4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993" y="3397492"/>
            <a:ext cx="5998604" cy="31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DC8AB2-A899-4BE3-8D5B-440667CD1FA2}"/>
              </a:ext>
            </a:extLst>
          </p:cNvPr>
          <p:cNvSpPr txBox="1"/>
          <p:nvPr/>
        </p:nvSpPr>
        <p:spPr>
          <a:xfrm>
            <a:off x="8433797" y="4293045"/>
            <a:ext cx="2987723" cy="35693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 defTabSz="1218987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PORTFOLIO DIVISIONAL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5C9FB-9B92-4A6B-8E85-C6CE16CEFE96}"/>
              </a:ext>
            </a:extLst>
          </p:cNvPr>
          <p:cNvSpPr txBox="1"/>
          <p:nvPr/>
        </p:nvSpPr>
        <p:spPr>
          <a:xfrm>
            <a:off x="254542" y="81976"/>
            <a:ext cx="11237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Prince William County Public Schools Budget (FY 2026)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C3A692-0A02-47D2-824E-40934E5BA3EB}"/>
              </a:ext>
            </a:extLst>
          </p:cNvPr>
          <p:cNvCxnSpPr>
            <a:cxnSpLocks/>
          </p:cNvCxnSpPr>
          <p:nvPr/>
        </p:nvCxnSpPr>
        <p:spPr>
          <a:xfrm>
            <a:off x="5787006" y="2013358"/>
            <a:ext cx="0" cy="429764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9B17FC-D01D-4375-80E8-7198A33E44BE}"/>
              </a:ext>
            </a:extLst>
          </p:cNvPr>
          <p:cNvSpPr txBox="1"/>
          <p:nvPr/>
        </p:nvSpPr>
        <p:spPr>
          <a:xfrm>
            <a:off x="5988730" y="2013358"/>
            <a:ext cx="5931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Prince William County Public Schools (PWCS) approved a $1.89 billion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Focuses on student achievement, workforce support, and operational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Ensures effective resource allocation for education quality.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60C67-1396-937A-5494-A15B4E6350F2}"/>
              </a:ext>
            </a:extLst>
          </p:cNvPr>
          <p:cNvSpPr txBox="1"/>
          <p:nvPr/>
        </p:nvSpPr>
        <p:spPr>
          <a:xfrm>
            <a:off x="133004" y="2593570"/>
            <a:ext cx="55279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Where does</a:t>
            </a:r>
          </a:p>
          <a:p>
            <a:pPr algn="ctr"/>
            <a:r>
              <a:rPr lang="en-US" sz="4000" b="1" dirty="0"/>
              <a:t> the </a:t>
            </a:r>
          </a:p>
          <a:p>
            <a:pPr algn="ctr"/>
            <a:r>
              <a:rPr lang="en-US" sz="4000" b="1" dirty="0"/>
              <a:t>money go?</a:t>
            </a:r>
          </a:p>
        </p:txBody>
      </p:sp>
    </p:spTree>
    <p:extLst>
      <p:ext uri="{BB962C8B-B14F-4D97-AF65-F5344CB8AC3E}">
        <p14:creationId xmlns:p14="http://schemas.microsoft.com/office/powerpoint/2010/main" val="52583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78E9-9D01-E073-04E5-465CE9D7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Prince William County Public Schools Budget (FY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7441-D4B7-831B-51F8-D50859F6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Budget Breakdown:</a:t>
            </a:r>
          </a:p>
          <a:p>
            <a:r>
              <a:rPr lang="en-US" dirty="0"/>
              <a:t>Instruction – $1.16 billion (teacher salaries, classroom resources).</a:t>
            </a:r>
          </a:p>
          <a:p>
            <a:r>
              <a:rPr lang="en-US" dirty="0"/>
              <a:t>Technology – $91.8 million (devices, cybersecurity, online learning).</a:t>
            </a:r>
          </a:p>
          <a:p>
            <a:r>
              <a:rPr lang="en-US" dirty="0"/>
              <a:t>Facilities &amp; Maintenance – $79.6 million (school upkeep, renovations).</a:t>
            </a:r>
          </a:p>
          <a:p>
            <a:r>
              <a:rPr lang="en-US" dirty="0"/>
              <a:t>Pupil Transportation – $80 million (buses, logistics, safety).</a:t>
            </a:r>
          </a:p>
          <a:p>
            <a:r>
              <a:rPr lang="en-US" dirty="0"/>
              <a:t>Food Services – $255.8 million (nutritious meals, reduced lunch programs).</a:t>
            </a:r>
          </a:p>
          <a:p>
            <a:r>
              <a:rPr lang="en-US" dirty="0"/>
              <a:t>Student &amp; Health Services – $133 million (mental health, counseling, attendance programs).</a:t>
            </a:r>
          </a:p>
        </p:txBody>
      </p:sp>
    </p:spTree>
    <p:extLst>
      <p:ext uri="{BB962C8B-B14F-4D97-AF65-F5344CB8AC3E}">
        <p14:creationId xmlns:p14="http://schemas.microsoft.com/office/powerpoint/2010/main" val="17283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6" name="Rectangle 1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DC8AB2-A899-4BE3-8D5B-440667CD1FA2}"/>
              </a:ext>
            </a:extLst>
          </p:cNvPr>
          <p:cNvSpPr txBox="1"/>
          <p:nvPr/>
        </p:nvSpPr>
        <p:spPr>
          <a:xfrm>
            <a:off x="8433797" y="4293045"/>
            <a:ext cx="2987723" cy="35693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PORTFOLIO DIVISIONAL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5C9FB-9B92-4A6B-8E85-C6CE16CEFE96}"/>
              </a:ext>
            </a:extLst>
          </p:cNvPr>
          <p:cNvSpPr txBox="1"/>
          <p:nvPr/>
        </p:nvSpPr>
        <p:spPr>
          <a:xfrm>
            <a:off x="183851" y="94888"/>
            <a:ext cx="1123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 SOURCES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F03FE-E095-4FFB-891E-1E2B90D71823}"/>
              </a:ext>
            </a:extLst>
          </p:cNvPr>
          <p:cNvSpPr/>
          <p:nvPr/>
        </p:nvSpPr>
        <p:spPr>
          <a:xfrm>
            <a:off x="1304397" y="1622190"/>
            <a:ext cx="10117123" cy="7868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22107-9377-4F96-97B3-779DF04D4803}"/>
              </a:ext>
            </a:extLst>
          </p:cNvPr>
          <p:cNvSpPr txBox="1"/>
          <p:nvPr/>
        </p:nvSpPr>
        <p:spPr>
          <a:xfrm>
            <a:off x="778092" y="1622190"/>
            <a:ext cx="103666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440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does the money come from?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State &amp; local taxes – Largest contributors.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Federal grants – Targeted funding for specialized programs.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Bonds &amp; loans – Financial tools for school expansion and construction.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Miscellaneous revenue – Fees, sponsorships, and partnerships.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5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AF61D-1008-406E-A83F-404A4188CF22}"/>
              </a:ext>
            </a:extLst>
          </p:cNvPr>
          <p:cNvSpPr txBox="1"/>
          <p:nvPr/>
        </p:nvSpPr>
        <p:spPr>
          <a:xfrm>
            <a:off x="-8146" y="1765623"/>
            <a:ext cx="5408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Equitable Budgeting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9D99-AADD-4AC0-9932-48A4C0E83ACF}"/>
              </a:ext>
            </a:extLst>
          </p:cNvPr>
          <p:cNvSpPr/>
          <p:nvPr/>
        </p:nvSpPr>
        <p:spPr>
          <a:xfrm>
            <a:off x="5769034" y="290945"/>
            <a:ext cx="6184170" cy="6982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on Student Achievement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8D9C8-1E22-466F-89B1-4A87BF6DED69}"/>
              </a:ext>
            </a:extLst>
          </p:cNvPr>
          <p:cNvSpPr txBox="1"/>
          <p:nvPr/>
        </p:nvSpPr>
        <p:spPr>
          <a:xfrm>
            <a:off x="5994964" y="1475074"/>
            <a:ext cx="60952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teacher salaries → Better retention and educational 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technology → More learning opportunities &amp; digital access.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Better facilities → Enhanced learning environment &amp; student comfort.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Transportation improvements → Reduced tardiness &amp; absenteeism.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&amp; nutrition programs → Increased focus &amp; academic performance.</a:t>
            </a:r>
          </a:p>
        </p:txBody>
      </p:sp>
    </p:spTree>
    <p:extLst>
      <p:ext uri="{BB962C8B-B14F-4D97-AF65-F5344CB8AC3E}">
        <p14:creationId xmlns:p14="http://schemas.microsoft.com/office/powerpoint/2010/main" val="374220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AF61D-1008-406E-A83F-404A4188CF22}"/>
              </a:ext>
            </a:extLst>
          </p:cNvPr>
          <p:cNvSpPr txBox="1"/>
          <p:nvPr/>
        </p:nvSpPr>
        <p:spPr>
          <a:xfrm>
            <a:off x="-8144" y="1770694"/>
            <a:ext cx="5408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Challenges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Considerations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9D99-AADD-4AC0-9932-48A4C0E83ACF}"/>
              </a:ext>
            </a:extLst>
          </p:cNvPr>
          <p:cNvSpPr/>
          <p:nvPr/>
        </p:nvSpPr>
        <p:spPr>
          <a:xfrm>
            <a:off x="6007231" y="561368"/>
            <a:ext cx="5821245" cy="3523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PWCS BUDGET HISTORY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31B76-CD7C-923E-FD28-DCD25FF071F7}"/>
              </a:ext>
            </a:extLst>
          </p:cNvPr>
          <p:cNvSpPr txBox="1">
            <a:spLocks/>
          </p:cNvSpPr>
          <p:nvPr/>
        </p:nvSpPr>
        <p:spPr>
          <a:xfrm>
            <a:off x="5588347" y="1108407"/>
            <a:ext cx="6410740" cy="4338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Budget constraints – Potential limitations on program expansions.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Inflation &amp; costs – Inflation &amp; rising costs could impact classroom resources. 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Maintaining competitive salaries is crucial to retaining 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educators.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Rising expenses affect salaries &amp; resources.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Future priorities – Long-term investment in technology will be essential for future learning.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59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4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AF61D-1008-406E-A83F-404A4188CF22}"/>
              </a:ext>
            </a:extLst>
          </p:cNvPr>
          <p:cNvSpPr txBox="1"/>
          <p:nvPr/>
        </p:nvSpPr>
        <p:spPr>
          <a:xfrm>
            <a:off x="-8146" y="1765623"/>
            <a:ext cx="540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Path Forward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9D99-AADD-4AC0-9932-48A4C0E83ACF}"/>
              </a:ext>
            </a:extLst>
          </p:cNvPr>
          <p:cNvSpPr/>
          <p:nvPr/>
        </p:nvSpPr>
        <p:spPr>
          <a:xfrm>
            <a:off x="5942962" y="561368"/>
            <a:ext cx="5821245" cy="3523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PWCS EQUITY DEFINITIONS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BC9E2-CE2E-95BB-2711-1D798EA2CA09}"/>
              </a:ext>
            </a:extLst>
          </p:cNvPr>
          <p:cNvSpPr txBox="1"/>
          <p:nvPr/>
        </p:nvSpPr>
        <p:spPr>
          <a:xfrm>
            <a:off x="6176356" y="1338348"/>
            <a:ext cx="54923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Prince William County Schools are investing in student-centered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FY 2026 budget prioritizes instructional excellence, technology, and health.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Future considerations will focus on equitable funding, sustainability, and adaptability.</a:t>
            </a:r>
          </a:p>
        </p:txBody>
      </p:sp>
    </p:spTree>
    <p:extLst>
      <p:ext uri="{BB962C8B-B14F-4D97-AF65-F5344CB8AC3E}">
        <p14:creationId xmlns:p14="http://schemas.microsoft.com/office/powerpoint/2010/main" val="376741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AF61D-1008-406E-A83F-404A4188CF22}"/>
              </a:ext>
            </a:extLst>
          </p:cNvPr>
          <p:cNvSpPr txBox="1"/>
          <p:nvPr/>
        </p:nvSpPr>
        <p:spPr>
          <a:xfrm>
            <a:off x="0" y="1422088"/>
            <a:ext cx="54080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“…providing sufficient funds for the average school to teach the average child to the state standards, plus sufficient additional revenues for students with special needs [learning disabilities, poverty, educationally deficient backgrounds and  English proficiency] to be taught to high rigorous standards.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Odden &amp; Picus 2004, p.25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9D99-AADD-4AC0-9932-48A4C0E83ACF}"/>
              </a:ext>
            </a:extLst>
          </p:cNvPr>
          <p:cNvSpPr/>
          <p:nvPr/>
        </p:nvSpPr>
        <p:spPr>
          <a:xfrm>
            <a:off x="6007231" y="561368"/>
            <a:ext cx="5821245" cy="3523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What is Adequacy?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197E1-2C86-4B77-9525-72F061573BB1}"/>
              </a:ext>
            </a:extLst>
          </p:cNvPr>
          <p:cNvSpPr txBox="1"/>
          <p:nvPr/>
        </p:nvSpPr>
        <p:spPr>
          <a:xfrm>
            <a:off x="6096000" y="1086774"/>
            <a:ext cx="60613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Educational adequacy is a legal theory that calls for the provision of a high-minimum quality education for students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Adequacy is essential to a high-quality education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Federal then state level emphasis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Value-driven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 of excellence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Unique learning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Academic elective, extra- and co-curricular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Costing Out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Economic Cost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Successful School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Professional Consensus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Cost of state of the art, or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43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40ECE63-4C9B-4065-B2D0-8E7135DB4E6F}">
  <we:reference id="e22f1a2d-2826-4e63-97f6-33b99c0ae228" version="2.0.0.0" store="EXCatalog" storeType="EXCatalog"/>
  <we:alternateReferences>
    <we:reference id="WA104379370" version="2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DA2D77653364DB279436E67652F91" ma:contentTypeVersion="8" ma:contentTypeDescription="Create a new document." ma:contentTypeScope="" ma:versionID="ece66f8b59066d85f1413b423ea2edb0">
  <xsd:schema xmlns:xsd="http://www.w3.org/2001/XMLSchema" xmlns:xs="http://www.w3.org/2001/XMLSchema" xmlns:p="http://schemas.microsoft.com/office/2006/metadata/properties" xmlns:ns3="955e173c-4f64-4d6e-9dee-6feb19b1cb42" targetNamespace="http://schemas.microsoft.com/office/2006/metadata/properties" ma:root="true" ma:fieldsID="6748c439a516e3a34ed051ddc940baf8" ns3:_="">
    <xsd:import namespace="955e173c-4f64-4d6e-9dee-6feb19b1cb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e173c-4f64-4d6e-9dee-6feb19b1c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9F8C2-3AD6-4212-848B-C4EB585EF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e173c-4f64-4d6e-9dee-6feb19b1c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9AE50E-F532-4300-8F9A-8CEB88CE93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55e173c-4f64-4d6e-9dee-6feb19b1cb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1AD60D-F67F-4565-A052-CB93A2294E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7419</TotalTime>
  <Words>1324</Words>
  <Application>Microsoft Office PowerPoint</Application>
  <PresentationFormat>Widescreen</PresentationFormat>
  <Paragraphs>213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Garamond Pro</vt:lpstr>
      <vt:lpstr>Arial</vt:lpstr>
      <vt:lpstr>Arial,Sans-Serif</vt:lpstr>
      <vt:lpstr>Calibri</vt:lpstr>
      <vt:lpstr>Calibri Light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Prince William County Public Schools Budget (FY 2026)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Hampton Middle 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Jehovanni Mitchell</cp:lastModifiedBy>
  <cp:revision>177</cp:revision>
  <cp:lastPrinted>2022-09-01T16:50:37Z</cp:lastPrinted>
  <dcterms:created xsi:type="dcterms:W3CDTF">2014-11-27T07:52:28Z</dcterms:created>
  <dcterms:modified xsi:type="dcterms:W3CDTF">2025-05-12T15:30:18Z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0x010100F76DA2D77653364DB279436E67652F91</vt:lpwstr>
  </property>
</Properties>
</file>