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6" r:id="rId4"/>
    <p:sldMasterId id="2147483689" r:id="rId5"/>
    <p:sldMasterId id="2147483701" r:id="rId6"/>
  </p:sldMasterIdLst>
  <p:notesMasterIdLst>
    <p:notesMasterId r:id="rId20"/>
  </p:notesMasterIdLst>
  <p:sldIdLst>
    <p:sldId id="481" r:id="rId7"/>
    <p:sldId id="447" r:id="rId8"/>
    <p:sldId id="463" r:id="rId9"/>
    <p:sldId id="599" r:id="rId10"/>
    <p:sldId id="464" r:id="rId11"/>
    <p:sldId id="281" r:id="rId12"/>
    <p:sldId id="466" r:id="rId13"/>
    <p:sldId id="469" r:id="rId14"/>
    <p:sldId id="471" r:id="rId15"/>
    <p:sldId id="598" r:id="rId16"/>
    <p:sldId id="597" r:id="rId17"/>
    <p:sldId id="601" r:id="rId18"/>
    <p:sldId id="600" r:id="rId19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54061"/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50" y="3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B2F42929-AB8B-4F50-8845-E9FF27CCB649}" type="datetimeFigureOut">
              <a:rPr lang="en-US" smtClean="0"/>
              <a:t>5/12/2025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D32360CF-2BFA-4796-A52E-CB4CC5F8B4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327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31774">
              <a:defRPr/>
            </a:pPr>
            <a:fld id="{95A2D3D6-C21E-467D-88DA-84F7A51F01DE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31774">
                <a:defRPr/>
              </a:pPr>
              <a:t>2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648378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4708" indent="-174708">
              <a:buFont typeface="Arial,Sans-Serif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317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B7394C-71E6-D245-B81C-BB24D19999CD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3177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13833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3886200"/>
            <a:ext cx="12192000" cy="2971800"/>
          </a:xfrm>
          <a:prstGeom prst="rect">
            <a:avLst/>
          </a:prstGeom>
          <a:gradFill flip="none" rotWithShape="1">
            <a:gsLst>
              <a:gs pos="100000">
                <a:schemeClr val="bg1">
                  <a:lumMod val="65000"/>
                  <a:alpha val="53000"/>
                </a:schemeClr>
              </a:gs>
              <a:gs pos="0">
                <a:schemeClr val="bg1">
                  <a:lumMod val="9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1" y="3887117"/>
            <a:ext cx="10363200" cy="610820"/>
          </a:xfrm>
        </p:spPr>
        <p:txBody>
          <a:bodyPr/>
          <a:lstStyle>
            <a:lvl1pPr algn="ctr">
              <a:defRPr lang="en-US" sz="40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4399020"/>
            <a:ext cx="8534401" cy="764440"/>
          </a:xfrm>
        </p:spPr>
        <p:txBody>
          <a:bodyPr>
            <a:normAutofit/>
          </a:bodyPr>
          <a:lstStyle>
            <a:lvl1pPr marL="0" indent="0" algn="ctr">
              <a:buNone/>
              <a:defRPr lang="en-US" sz="2400" kern="120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6094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8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2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8D6DB-6798-42D2-B9AD-FC6F1C72FC30}" type="datetimeFigureOut">
              <a:rPr lang="en-US" smtClean="0"/>
              <a:pPr/>
              <a:t>5/12/2025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DE275-BE14-4364-AEA2-5F5667C0FD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62149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8" y="4800601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8" y="612775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8" y="5367339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5/12/2025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91740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5/12/2025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4518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5/12/2025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06562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model2">
    <p:bg>
      <p:bgPr>
        <a:gradFill flip="none" rotWithShape="1">
          <a:gsLst>
            <a:gs pos="55000">
              <a:srgbClr val="1181AE"/>
            </a:gs>
            <a:gs pos="0">
              <a:srgbClr val="1181AE"/>
            </a:gs>
            <a:gs pos="100000">
              <a:srgbClr val="095474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18672" y="2870634"/>
            <a:ext cx="5932223" cy="711081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3600" b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en-US"/>
              <a:t>SlideModel.com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425404F2-BE9A-4460-8815-8F645183555F}" type="datetimeFigureOut">
              <a:rPr lang="en-US" smtClean="0"/>
              <a:pPr/>
              <a:t>5/12/2025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1" y="6356352"/>
            <a:ext cx="2844800" cy="365125"/>
          </a:xfrm>
          <a:prstGeom prst="rect">
            <a:avLst/>
          </a:prstGeom>
        </p:spPr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49595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F74E7-76B1-4753-A8FF-67E4A0E157CA}" type="datetimeFigureOut">
              <a:rPr lang="en-US" smtClean="0"/>
              <a:t>5/12/2025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0E5A3-8741-49F0-97D7-0D811D3411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3266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F74E7-76B1-4753-A8FF-67E4A0E157CA}" type="datetimeFigureOut">
              <a:rPr lang="en-US" smtClean="0"/>
              <a:t>5/12/2025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0E5A3-8741-49F0-97D7-0D811D3411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56131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F74E7-76B1-4753-A8FF-67E4A0E157CA}" type="datetimeFigureOut">
              <a:rPr lang="en-US" smtClean="0"/>
              <a:t>5/12/2025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0E5A3-8741-49F0-97D7-0D811D3411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30063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F74E7-76B1-4753-A8FF-67E4A0E157CA}" type="datetimeFigureOut">
              <a:rPr lang="en-US" smtClean="0"/>
              <a:t>5/12/2025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0E5A3-8741-49F0-97D7-0D811D3411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6908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F74E7-76B1-4753-A8FF-67E4A0E157CA}" type="datetimeFigureOut">
              <a:rPr lang="en-US" smtClean="0"/>
              <a:t>5/12/2025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0E5A3-8741-49F0-97D7-0D811D3411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8342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F74E7-76B1-4753-A8FF-67E4A0E157CA}" type="datetimeFigureOut">
              <a:rPr lang="en-US" smtClean="0"/>
              <a:t>5/12/2025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0E5A3-8741-49F0-97D7-0D811D3411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9778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1" y="2130427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1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5/12/2025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84639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F74E7-76B1-4753-A8FF-67E4A0E157CA}" type="datetimeFigureOut">
              <a:rPr lang="en-US" smtClean="0"/>
              <a:t>5/12/2025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0E5A3-8741-49F0-97D7-0D811D3411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17074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F74E7-76B1-4753-A8FF-67E4A0E157CA}" type="datetimeFigureOut">
              <a:rPr lang="en-US" smtClean="0"/>
              <a:t>5/12/2025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0E5A3-8741-49F0-97D7-0D811D3411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49305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F74E7-76B1-4753-A8FF-67E4A0E157CA}" type="datetimeFigureOut">
              <a:rPr lang="en-US" smtClean="0"/>
              <a:t>5/12/2025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0E5A3-8741-49F0-97D7-0D811D3411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04893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F74E7-76B1-4753-A8FF-67E4A0E157CA}" type="datetimeFigureOut">
              <a:rPr lang="en-US" smtClean="0"/>
              <a:t>5/12/2025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0E5A3-8741-49F0-97D7-0D811D3411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065188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F74E7-76B1-4753-A8FF-67E4A0E157CA}" type="datetimeFigureOut">
              <a:rPr lang="en-US" smtClean="0"/>
              <a:t>5/12/2025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0E5A3-8741-49F0-97D7-0D811D3411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76195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F74E7-76B1-4753-A8FF-67E4A0E157CA}" type="datetimeFigureOut">
              <a:rPr lang="en-US" smtClean="0"/>
              <a:t>5/12/2025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0E5A3-8741-49F0-97D7-0D811D34119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116274"/>
      </p:ext>
    </p:extLst>
  </p:cSld>
  <p:clrMapOvr>
    <a:masterClrMapping/>
  </p:clrMapOvr>
  <p:hf sldNum="0"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F74E7-76B1-4753-A8FF-67E4A0E157CA}" type="datetimeFigureOut">
              <a:rPr lang="en-US" smtClean="0"/>
              <a:t>5/12/2025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0E5A3-8741-49F0-97D7-0D811D34119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6323924"/>
      </p:ext>
    </p:extLst>
  </p:cSld>
  <p:clrMapOvr>
    <a:masterClrMapping/>
  </p:clrMapOvr>
  <p:hf sldNum="0"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F74E7-76B1-4753-A8FF-67E4A0E157CA}" type="datetimeFigureOut">
              <a:rPr lang="en-US" smtClean="0"/>
              <a:t>5/12/2025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0E5A3-8741-49F0-97D7-0D811D34119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05084"/>
      </p:ext>
    </p:extLst>
  </p:cSld>
  <p:clrMapOvr>
    <a:masterClrMapping/>
  </p:clrMapOvr>
  <p:hf sldNum="0"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F74E7-76B1-4753-A8FF-67E4A0E157CA}" type="datetimeFigureOut">
              <a:rPr lang="en-US" smtClean="0"/>
              <a:t>5/12/2025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0E5A3-8741-49F0-97D7-0D811D34119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5566809"/>
      </p:ext>
    </p:extLst>
  </p:cSld>
  <p:clrMapOvr>
    <a:masterClrMapping/>
  </p:clrMapOvr>
  <p:hf sldNum="0"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F74E7-76B1-4753-A8FF-67E4A0E157CA}" type="datetimeFigureOut">
              <a:rPr lang="en-US" smtClean="0"/>
              <a:t>5/12/2025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0E5A3-8741-49F0-97D7-0D811D34119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601645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5/12/2025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211523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F74E7-76B1-4753-A8FF-67E4A0E157CA}" type="datetimeFigureOut">
              <a:rPr lang="en-US" smtClean="0"/>
              <a:t>5/12/2025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0E5A3-8741-49F0-97D7-0D811D34119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1046438"/>
      </p:ext>
    </p:extLst>
  </p:cSld>
  <p:clrMapOvr>
    <a:masterClrMapping/>
  </p:clrMapOvr>
  <p:hf sldNum="0"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0E5A3-8741-49F0-97D7-0D811D34119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9461209"/>
      </p:ext>
    </p:extLst>
  </p:cSld>
  <p:clrMapOvr>
    <a:masterClrMapping/>
  </p:clrMapOvr>
  <p:hf sldNum="0"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F74E7-76B1-4753-A8FF-67E4A0E157CA}" type="datetimeFigureOut">
              <a:rPr lang="en-US" smtClean="0"/>
              <a:t>5/12/2025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0E5A3-8741-49F0-97D7-0D811D34119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2627550"/>
      </p:ext>
    </p:extLst>
  </p:cSld>
  <p:clrMapOvr>
    <a:masterClrMapping/>
  </p:clrMapOvr>
  <p:hf sldNum="0"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F74E7-76B1-4753-A8FF-67E4A0E157CA}" type="datetimeFigureOut">
              <a:rPr lang="en-US" smtClean="0"/>
              <a:t>5/12/2025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0E5A3-8741-49F0-97D7-0D811D34119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3653750"/>
      </p:ext>
    </p:extLst>
  </p:cSld>
  <p:clrMapOvr>
    <a:masterClrMapping/>
  </p:clrMapOvr>
  <p:hf sldNum="0"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F74E7-76B1-4753-A8FF-67E4A0E157CA}" type="datetimeFigureOut">
              <a:rPr lang="en-US" smtClean="0"/>
              <a:t>5/12/2025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0E5A3-8741-49F0-97D7-0D811D34119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5270747"/>
      </p:ext>
    </p:extLst>
  </p:cSld>
  <p:clrMapOvr>
    <a:masterClrMapping/>
  </p:clrMapOvr>
  <p:hf sldNum="0"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F74E7-76B1-4753-A8FF-67E4A0E157CA}" type="datetimeFigureOut">
              <a:rPr lang="en-US" smtClean="0"/>
              <a:t>5/12/2025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0E5A3-8741-49F0-97D7-0D811D34119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0102131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53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49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5/12/2025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991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2"/>
            <a:ext cx="5384800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2"/>
            <a:ext cx="5384800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5/12/2025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1745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4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4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5/12/2025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3628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5/12/2025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1721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5/12/2025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5687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5/12/2025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1250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1000">
              <a:srgbClr val="EEEEEE"/>
            </a:gs>
            <a:gs pos="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40"/>
            <a:ext cx="10972801" cy="711081"/>
          </a:xfrm>
          <a:prstGeom prst="rect">
            <a:avLst/>
          </a:prstGeom>
        </p:spPr>
        <p:txBody>
          <a:bodyPr vert="horz" lIns="121899" tIns="60949" rIns="121899" bIns="60949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138426"/>
            <a:ext cx="10972801" cy="4987739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5404F2-BE9A-4460-8815-8F645183555F}" type="datetimeFigureOut">
              <a:rPr lang="en-US" smtClean="0"/>
              <a:pPr/>
              <a:t>5/12/2025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2"/>
            <a:ext cx="2844800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753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  <p:sldLayoutId id="2147483675" r:id="rId13"/>
  </p:sldLayoutIdLst>
  <p:txStyles>
    <p:titleStyle>
      <a:lvl1pPr algn="l" defTabSz="1218987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20" indent="-457120" algn="l" defTabSz="1218987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j-lt"/>
          <a:ea typeface="+mn-ea"/>
          <a:cs typeface="+mn-cs"/>
        </a:defRPr>
      </a:lvl1pPr>
      <a:lvl2pPr marL="990427" indent="-380933" algn="l" defTabSz="1218987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j-lt"/>
          <a:ea typeface="+mn-ea"/>
          <a:cs typeface="+mn-cs"/>
        </a:defRPr>
      </a:lvl2pPr>
      <a:lvl3pPr marL="152373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3pPr>
      <a:lvl4pPr marL="2133227" indent="-304747" algn="l" defTabSz="121898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j-lt"/>
          <a:ea typeface="+mn-ea"/>
          <a:cs typeface="+mn-cs"/>
        </a:defRPr>
      </a:lvl4pPr>
      <a:lvl5pPr marL="2742720" indent="-304747" algn="l" defTabSz="121898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j-lt"/>
          <a:ea typeface="+mn-ea"/>
          <a:cs typeface="+mn-cs"/>
        </a:defRPr>
      </a:lvl5pPr>
      <a:lvl6pPr marL="335221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07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200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69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DF74E7-76B1-4753-A8FF-67E4A0E157CA}" type="datetimeFigureOut">
              <a:rPr lang="en-US" smtClean="0"/>
              <a:t>5/12/2025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80E5A3-8741-49F0-97D7-0D811D3411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12229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DF74E7-76B1-4753-A8FF-67E4A0E157CA}" type="datetimeFigureOut">
              <a:rPr lang="en-US" smtClean="0"/>
              <a:t>5/12/2025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80E5A3-8741-49F0-97D7-0D811D34119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1747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63D7CC6-7934-40A1-BB02-38C77EDF881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t="10179" r="1" b="45244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1B9FCE4-1DEC-48E8-A34F-05B71539E319}"/>
              </a:ext>
            </a:extLst>
          </p:cNvPr>
          <p:cNvSpPr txBox="1"/>
          <p:nvPr/>
        </p:nvSpPr>
        <p:spPr>
          <a:xfrm>
            <a:off x="0" y="5534560"/>
            <a:ext cx="572129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Calibri Light" panose="020F0302020204030204" pitchFamily="34" charset="0"/>
                <a:cs typeface="Calibri Light" panose="020F0302020204030204" pitchFamily="34" charset="0"/>
              </a:rPr>
              <a:t>HAMPTON BUDGETING 2025-2026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2D08B83-C22F-9E67-6B6A-3B005B39B6AF}"/>
              </a:ext>
            </a:extLst>
          </p:cNvPr>
          <p:cNvSpPr txBox="1"/>
          <p:nvPr/>
        </p:nvSpPr>
        <p:spPr>
          <a:xfrm>
            <a:off x="8296102" y="473825"/>
            <a:ext cx="30424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Advisory Council Meeting</a:t>
            </a:r>
          </a:p>
          <a:p>
            <a:pPr algn="ctr"/>
            <a:r>
              <a:rPr lang="en-US" dirty="0"/>
              <a:t>May 7, 2025</a:t>
            </a:r>
          </a:p>
        </p:txBody>
      </p:sp>
    </p:spTree>
    <p:extLst>
      <p:ext uri="{BB962C8B-B14F-4D97-AF65-F5344CB8AC3E}">
        <p14:creationId xmlns:p14="http://schemas.microsoft.com/office/powerpoint/2010/main" val="1132609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94997B0-00CF-9CBE-C11C-9F157ABCD2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4A25B3E-7D88-B380-8447-70A1FFF38E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94A589A-07B0-2AF9-CD30-C7B3B6025C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638515" y="639280"/>
            <a:ext cx="6858000" cy="557944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BEE4195-50FF-C4B3-5CCE-78452CDC34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393206" y="395206"/>
            <a:ext cx="6346209" cy="557608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A03B18A-AAAD-B321-DDFF-51A173A857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1528907" y="2818967"/>
            <a:ext cx="2501979" cy="557608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423D5EC-604E-05AD-A81D-5138AAE162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425002" y="852793"/>
            <a:ext cx="6858001" cy="5152412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A48CB1A9-C7AC-7435-037C-77080BF03A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818753" y="1128497"/>
            <a:ext cx="4318303" cy="4318303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98BB156-C696-6951-4973-DCD7E6EFF6C7}"/>
              </a:ext>
            </a:extLst>
          </p:cNvPr>
          <p:cNvSpPr txBox="1"/>
          <p:nvPr/>
        </p:nvSpPr>
        <p:spPr>
          <a:xfrm>
            <a:off x="0" y="1422088"/>
            <a:ext cx="54080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Calibri Light" panose="020F030202020403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D7B6B5B-8501-2243-89EE-DC98F7BD55EA}"/>
              </a:ext>
            </a:extLst>
          </p:cNvPr>
          <p:cNvSpPr/>
          <p:nvPr/>
        </p:nvSpPr>
        <p:spPr>
          <a:xfrm>
            <a:off x="6007231" y="561368"/>
            <a:ext cx="5821245" cy="352338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>
                <a:solidFill>
                  <a:prstClr val="white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School Membership FY26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Calibri Light" panose="020F03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735B388-14BF-AB8C-569C-6EAB7B422605}"/>
              </a:ext>
            </a:extLst>
          </p:cNvPr>
          <p:cNvSpPr txBox="1"/>
          <p:nvPr/>
        </p:nvSpPr>
        <p:spPr>
          <a:xfrm>
            <a:off x="6344166" y="1054309"/>
            <a:ext cx="6061347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6</a:t>
            </a:r>
            <a:r>
              <a:rPr lang="en-US" sz="2800" b="1" baseline="30000" dirty="0">
                <a:latin typeface="Calibri Light" panose="020F0302020204030204" pitchFamily="34" charset="0"/>
                <a:cs typeface="Calibri Light" panose="020F0302020204030204" pitchFamily="34" charset="0"/>
              </a:rPr>
              <a:t>th</a:t>
            </a:r>
            <a:r>
              <a:rPr lang="en-US" sz="28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 Grade – 305 Students</a:t>
            </a:r>
          </a:p>
          <a:p>
            <a:endParaRPr lang="en-US" sz="28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7</a:t>
            </a:r>
            <a:r>
              <a:rPr lang="en-US" sz="2800" b="1" baseline="30000" dirty="0">
                <a:latin typeface="Calibri Light" panose="020F0302020204030204" pitchFamily="34" charset="0"/>
                <a:cs typeface="Calibri Light" panose="020F0302020204030204" pitchFamily="34" charset="0"/>
              </a:rPr>
              <a:t>th</a:t>
            </a:r>
            <a:r>
              <a:rPr lang="en-US" sz="28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 Grade – 319 Students</a:t>
            </a:r>
          </a:p>
          <a:p>
            <a:endParaRPr lang="en-US" sz="28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8</a:t>
            </a:r>
            <a:r>
              <a:rPr lang="en-US" sz="2800" b="1" baseline="30000" dirty="0">
                <a:latin typeface="Calibri Light" panose="020F0302020204030204" pitchFamily="34" charset="0"/>
                <a:cs typeface="Calibri Light" panose="020F0302020204030204" pitchFamily="34" charset="0"/>
              </a:rPr>
              <a:t>th</a:t>
            </a:r>
            <a:r>
              <a:rPr lang="en-US" sz="28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 Grade – 287 Students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Total Students = 911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Community Eligibility = 428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Gifted = 135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Special Education = 108</a:t>
            </a:r>
          </a:p>
        </p:txBody>
      </p:sp>
    </p:spTree>
    <p:extLst>
      <p:ext uri="{BB962C8B-B14F-4D97-AF65-F5344CB8AC3E}">
        <p14:creationId xmlns:p14="http://schemas.microsoft.com/office/powerpoint/2010/main" val="9932264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5E1FA90-5503-0547-AF83-F9C014B5E853}"/>
              </a:ext>
            </a:extLst>
          </p:cNvPr>
          <p:cNvSpPr txBox="1"/>
          <p:nvPr/>
        </p:nvSpPr>
        <p:spPr>
          <a:xfrm>
            <a:off x="5492919" y="-36933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701A6C24-780B-D740-A180-5ABFF5CF389C}"/>
              </a:ext>
            </a:extLst>
          </p:cNvPr>
          <p:cNvSpPr txBox="1">
            <a:spLocks/>
          </p:cNvSpPr>
          <p:nvPr/>
        </p:nvSpPr>
        <p:spPr>
          <a:xfrm>
            <a:off x="39966" y="383059"/>
            <a:ext cx="10304175" cy="6425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dobe Garamond Pro" panose="02020502060506020403" pitchFamily="18" charset="77"/>
              <a:ea typeface="+mj-ea"/>
              <a:cs typeface="Futura Medium" panose="020B0602020204020303" pitchFamily="34" charset="-79"/>
            </a:endParaRPr>
          </a:p>
        </p:txBody>
      </p:sp>
      <p:sp>
        <p:nvSpPr>
          <p:cNvPr id="39" name="Title 2">
            <a:extLst>
              <a:ext uri="{FF2B5EF4-FFF2-40B4-BE49-F238E27FC236}">
                <a16:creationId xmlns:a16="http://schemas.microsoft.com/office/drawing/2014/main" id="{D8274092-C190-4E72-B033-002C0DF97BA0}"/>
              </a:ext>
            </a:extLst>
          </p:cNvPr>
          <p:cNvSpPr txBox="1">
            <a:spLocks/>
          </p:cNvSpPr>
          <p:nvPr/>
        </p:nvSpPr>
        <p:spPr>
          <a:xfrm>
            <a:off x="0" y="540603"/>
            <a:ext cx="9728106" cy="3274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dobe Garamond Pro" panose="02020502060506020403" pitchFamily="18" charset="77"/>
              <a:ea typeface="+mj-ea"/>
              <a:cs typeface="Futura Medium" panose="020B0602020204020303" pitchFamily="34" charset="-79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8BF607F-C3BC-38E1-EA78-1DC14D19A7F7}"/>
              </a:ext>
            </a:extLst>
          </p:cNvPr>
          <p:cNvSpPr txBox="1"/>
          <p:nvPr/>
        </p:nvSpPr>
        <p:spPr>
          <a:xfrm>
            <a:off x="2936472" y="-5162568"/>
            <a:ext cx="6188824" cy="2363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Calculation Sheet</a:t>
            </a:r>
          </a:p>
          <a:p>
            <a:r>
              <a:rPr lang="en-US" dirty="0"/>
              <a:t>July 1, 2025</a:t>
            </a:r>
          </a:p>
          <a:p>
            <a:r>
              <a:rPr lang="en-US" dirty="0"/>
              <a:t>05-Feb-25</a:t>
            </a:r>
          </a:p>
          <a:p>
            <a:r>
              <a:rPr lang="en-US" dirty="0"/>
              <a:t>School: Hampton Middle School 464</a:t>
            </a:r>
          </a:p>
          <a:p>
            <a:r>
              <a:rPr lang="en-US" dirty="0"/>
              <a:t>Self-Contained Programs Students Per Pupil Allocation</a:t>
            </a:r>
          </a:p>
          <a:p>
            <a:r>
              <a:rPr lang="en-US" dirty="0"/>
              <a:t>Level 1</a:t>
            </a:r>
          </a:p>
          <a:p>
            <a:r>
              <a:rPr lang="en-US" dirty="0"/>
              <a:t>Kindergarten 0 X $8,217 = $0</a:t>
            </a:r>
          </a:p>
          <a:p>
            <a:r>
              <a:rPr lang="en-US" dirty="0"/>
              <a:t>Level 2</a:t>
            </a:r>
          </a:p>
          <a:p>
            <a:r>
              <a:rPr lang="en-US" dirty="0"/>
              <a:t>Regular Elementary School (Grades 1-3) 0 X $6,490 = $0</a:t>
            </a:r>
          </a:p>
          <a:p>
            <a:r>
              <a:rPr lang="en-US" dirty="0"/>
              <a:t>Regular Elementary School (Grades 4-5) 0 X $6,287 = $0</a:t>
            </a:r>
          </a:p>
          <a:p>
            <a:r>
              <a:rPr lang="en-US" dirty="0"/>
              <a:t>Level 3</a:t>
            </a:r>
          </a:p>
          <a:p>
            <a:r>
              <a:rPr lang="en-US" dirty="0"/>
              <a:t>Regular Middle School (Grades 6-8) 887 X $6,615 = $5,867,505</a:t>
            </a:r>
          </a:p>
          <a:p>
            <a:r>
              <a:rPr lang="en-US" dirty="0"/>
              <a:t>Middle School Class Size Reduction 887 X $164 = $145,468</a:t>
            </a:r>
          </a:p>
          <a:p>
            <a:r>
              <a:rPr lang="en-US" dirty="0"/>
              <a:t>Level 4</a:t>
            </a:r>
          </a:p>
          <a:p>
            <a:r>
              <a:rPr lang="en-US" dirty="0"/>
              <a:t>Regular High School (Grades 9-12) 0 X $6,721 = $0</a:t>
            </a:r>
          </a:p>
          <a:p>
            <a:r>
              <a:rPr lang="en-US" dirty="0"/>
              <a:t>High School Class Size Reduction 0 X $164 = $0</a:t>
            </a:r>
          </a:p>
          <a:p>
            <a:r>
              <a:rPr lang="en-US" dirty="0"/>
              <a:t>Level 5</a:t>
            </a:r>
          </a:p>
          <a:p>
            <a:r>
              <a:rPr lang="en-US" dirty="0"/>
              <a:t>Early Childhood SPED Community Based 0 X $10,284 = $0</a:t>
            </a:r>
          </a:p>
          <a:p>
            <a:r>
              <a:rPr lang="en-US" dirty="0"/>
              <a:t>Level 6</a:t>
            </a:r>
          </a:p>
          <a:p>
            <a:r>
              <a:rPr lang="en-US" dirty="0"/>
              <a:t>Early Childhood SPED 2-Year Old 0 X $14,475 = $0</a:t>
            </a:r>
          </a:p>
          <a:p>
            <a:r>
              <a:rPr lang="en-US" dirty="0"/>
              <a:t>Level 7</a:t>
            </a:r>
          </a:p>
          <a:p>
            <a:r>
              <a:rPr lang="en-US" dirty="0"/>
              <a:t>Intellectual Disabilities- Mild 10 X $17,875 = $178,750</a:t>
            </a:r>
          </a:p>
          <a:p>
            <a:r>
              <a:rPr lang="en-US" dirty="0"/>
              <a:t>Hearing Impaired 0 X $17,875 = $0</a:t>
            </a:r>
          </a:p>
          <a:p>
            <a:r>
              <a:rPr lang="en-US" dirty="0"/>
              <a:t>Orthopedically Impaired 0 X $17,875 = $0</a:t>
            </a:r>
          </a:p>
          <a:p>
            <a:r>
              <a:rPr lang="en-US" dirty="0"/>
              <a:t>Emotional Disabilities 0 X $17,875 = $0</a:t>
            </a:r>
          </a:p>
          <a:p>
            <a:r>
              <a:rPr lang="en-US" dirty="0"/>
              <a:t>N/A 0 X $164 = $0</a:t>
            </a:r>
          </a:p>
          <a:p>
            <a:r>
              <a:rPr lang="en-US" dirty="0"/>
              <a:t>Intellectual </a:t>
            </a:r>
            <a:r>
              <a:rPr lang="en-US" dirty="0" err="1"/>
              <a:t>Disabilties</a:t>
            </a:r>
            <a:r>
              <a:rPr lang="en-US" dirty="0"/>
              <a:t>-Moderate 0 X $164 = $0</a:t>
            </a:r>
          </a:p>
          <a:p>
            <a:r>
              <a:rPr lang="en-US" dirty="0"/>
              <a:t>Level 8</a:t>
            </a:r>
          </a:p>
          <a:p>
            <a:r>
              <a:rPr lang="en-US" dirty="0"/>
              <a:t>Early Childhood SPED 3-5 Center Based 0 X $18,053 = $0</a:t>
            </a:r>
          </a:p>
          <a:p>
            <a:r>
              <a:rPr lang="en-US" dirty="0"/>
              <a:t>Level 9</a:t>
            </a:r>
          </a:p>
          <a:p>
            <a:r>
              <a:rPr lang="en-US" dirty="0"/>
              <a:t>N/A 0 X $21,917 = $0</a:t>
            </a:r>
          </a:p>
          <a:p>
            <a:r>
              <a:rPr lang="en-US" dirty="0"/>
              <a:t>Autism (Grades K-12) 16 X $21,917 = $350,672</a:t>
            </a:r>
          </a:p>
          <a:p>
            <a:r>
              <a:rPr lang="en-US" dirty="0"/>
              <a:t>Intellectual Disabilities- Severe 0 X $21,917 = $0</a:t>
            </a:r>
          </a:p>
          <a:p>
            <a:r>
              <a:rPr lang="en-US" dirty="0"/>
              <a:t>Level 10</a:t>
            </a:r>
          </a:p>
          <a:p>
            <a:r>
              <a:rPr lang="en-US" dirty="0"/>
              <a:t>PACE Regional Program 0 X $27,641 = $0</a:t>
            </a:r>
          </a:p>
          <a:p>
            <a:r>
              <a:rPr lang="en-US" dirty="0"/>
              <a:t>Resource Programs</a:t>
            </a:r>
          </a:p>
          <a:p>
            <a:r>
              <a:rPr lang="en-US" dirty="0"/>
              <a:t>Adapted Physical Education 0 X $1,718 = $0</a:t>
            </a:r>
          </a:p>
          <a:p>
            <a:r>
              <a:rPr lang="en-US" dirty="0"/>
              <a:t>Autism Spectrum Disorder (funded in Special Ed Le 0 X $0 = $0</a:t>
            </a:r>
          </a:p>
          <a:p>
            <a:r>
              <a:rPr lang="en-US" dirty="0"/>
              <a:t>Economically Disadvantaged (Grades K-5) 0 X $1,321 = $0</a:t>
            </a:r>
          </a:p>
          <a:p>
            <a:r>
              <a:rPr lang="en-US" dirty="0"/>
              <a:t>Economically Disadvantaged (Grades 6-8) 428 X $592 = $253,376</a:t>
            </a:r>
          </a:p>
          <a:p>
            <a:r>
              <a:rPr lang="en-US" dirty="0"/>
              <a:t>Economically Disadvantaged (Grades 9-12) 0 X $592 = $0</a:t>
            </a:r>
          </a:p>
          <a:p>
            <a:r>
              <a:rPr lang="en-US" dirty="0"/>
              <a:t>Elementary Strings 0 X $779 = $0</a:t>
            </a:r>
          </a:p>
          <a:p>
            <a:r>
              <a:rPr lang="en-US" dirty="0"/>
              <a:t>English for Speakers of Other Lang. (</a:t>
            </a:r>
            <a:r>
              <a:rPr lang="en-US" dirty="0" err="1"/>
              <a:t>Lvl</a:t>
            </a:r>
            <a:r>
              <a:rPr lang="en-US" dirty="0"/>
              <a:t> 1-5) 0 X $0 = $0</a:t>
            </a:r>
          </a:p>
          <a:p>
            <a:r>
              <a:rPr lang="en-US" dirty="0"/>
              <a:t>English for Speakers of Other Lang. (</a:t>
            </a:r>
            <a:r>
              <a:rPr lang="en-US" dirty="0" err="1"/>
              <a:t>Lvl</a:t>
            </a:r>
            <a:r>
              <a:rPr lang="en-US" dirty="0"/>
              <a:t> 6/M/OO) 0 X $0 = $0</a:t>
            </a:r>
          </a:p>
          <a:p>
            <a:r>
              <a:rPr lang="en-US" dirty="0"/>
              <a:t>Gifted Education (Grades K-3) 0 X $3,663 = $0</a:t>
            </a:r>
          </a:p>
          <a:p>
            <a:r>
              <a:rPr lang="en-US" dirty="0"/>
              <a:t>Gifted Education (Grades 4-5) 0 X $1,664 = $0</a:t>
            </a:r>
          </a:p>
          <a:p>
            <a:r>
              <a:rPr lang="en-US" dirty="0"/>
              <a:t>Gifted Education (Grades 6-8) 135 X $1,104 = $149,040</a:t>
            </a:r>
          </a:p>
          <a:p>
            <a:r>
              <a:rPr lang="en-US" dirty="0"/>
              <a:t>Gifted Education (Grades 9-12) 0 X $769 = $0</a:t>
            </a:r>
          </a:p>
          <a:p>
            <a:r>
              <a:rPr lang="en-US" dirty="0"/>
              <a:t>Hearing Impaired 0 X $10,294 = $0</a:t>
            </a:r>
          </a:p>
          <a:p>
            <a:r>
              <a:rPr lang="en-US" dirty="0"/>
              <a:t>Occupational Therapy 0 X $5,296 = $0</a:t>
            </a:r>
          </a:p>
          <a:p>
            <a:r>
              <a:rPr lang="en-US" dirty="0"/>
              <a:t>Physical Therapy 0 X $3,573 = $0</a:t>
            </a:r>
          </a:p>
          <a:p>
            <a:r>
              <a:rPr lang="en-US" dirty="0"/>
              <a:t>Emotional Disabilities (funded in Special Ed Level 0 X $0 = $0</a:t>
            </a:r>
          </a:p>
          <a:p>
            <a:r>
              <a:rPr lang="en-US" dirty="0"/>
              <a:t>Special Education Level 1 MS 105 X $8,097 = $850,185</a:t>
            </a:r>
          </a:p>
          <a:p>
            <a:r>
              <a:rPr lang="en-US" dirty="0"/>
              <a:t>Speech &amp; Language Impaired 0 X $1,863 = $0</a:t>
            </a:r>
          </a:p>
          <a:p>
            <a:r>
              <a:rPr lang="en-US" dirty="0"/>
              <a:t>Visually Handicapped 0 X $3,796 = $0</a:t>
            </a:r>
          </a:p>
          <a:p>
            <a:r>
              <a:rPr lang="en-US" dirty="0"/>
              <a:t>Per Pupil Allocations $7,794,996</a:t>
            </a:r>
          </a:p>
          <a:p>
            <a:r>
              <a:rPr lang="en-US" dirty="0"/>
              <a:t>Baseline Allocation $4,374,386</a:t>
            </a:r>
          </a:p>
          <a:p>
            <a:r>
              <a:rPr lang="en-US" dirty="0"/>
              <a:t>Replacement Equipment Allocation $58,154</a:t>
            </a:r>
          </a:p>
          <a:p>
            <a:r>
              <a:rPr lang="en-US" dirty="0"/>
              <a:t>Elementary Class Size Supplement $0</a:t>
            </a:r>
          </a:p>
          <a:p>
            <a:r>
              <a:rPr lang="en-US" dirty="0"/>
              <a:t>Reduced K-3 Class Size Incentive Grant $0</a:t>
            </a:r>
          </a:p>
          <a:p>
            <a:r>
              <a:rPr lang="en-US" dirty="0"/>
              <a:t>Carry-Over from Previous Year $0</a:t>
            </a:r>
          </a:p>
          <a:p>
            <a:r>
              <a:rPr lang="en-US" dirty="0"/>
              <a:t>Total Special Ed Allocation (1,629,719)</a:t>
            </a:r>
          </a:p>
        </p:txBody>
      </p:sp>
    </p:spTree>
    <p:extLst>
      <p:ext uri="{BB962C8B-B14F-4D97-AF65-F5344CB8AC3E}">
        <p14:creationId xmlns:p14="http://schemas.microsoft.com/office/powerpoint/2010/main" val="28007575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2FBB59-01C2-64BD-25AD-A6A99A9B08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000" b="1" dirty="0"/>
              <a:t>Hampton Middle School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644A04-C063-E19A-6F98-B80ABB17EC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338348"/>
            <a:ext cx="5181600" cy="5220393"/>
          </a:xfrm>
        </p:spPr>
        <p:txBody>
          <a:bodyPr>
            <a:normAutofit fontScale="25000" lnSpcReduction="20000"/>
          </a:bodyPr>
          <a:lstStyle/>
          <a:p>
            <a:endParaRPr lang="en-US" dirty="0"/>
          </a:p>
          <a:p>
            <a:endParaRPr lang="en-US" dirty="0"/>
          </a:p>
          <a:p>
            <a:r>
              <a:rPr lang="en-US" sz="6400" b="1" dirty="0"/>
              <a:t>Self-Contained Programs Students Per Pupil Allocation</a:t>
            </a:r>
          </a:p>
          <a:p>
            <a:r>
              <a:rPr lang="en-US" sz="6400" b="1" dirty="0"/>
              <a:t>Regular Middle School (Grades 6-8) 887 X $6,615 = $5,867,505</a:t>
            </a:r>
          </a:p>
          <a:p>
            <a:r>
              <a:rPr lang="en-US" sz="6400" b="1" dirty="0"/>
              <a:t>Middle School Class Size Reduction 887 X $164 = $145,468</a:t>
            </a:r>
          </a:p>
          <a:p>
            <a:r>
              <a:rPr lang="en-US" sz="6400" b="1" dirty="0"/>
              <a:t>Intellectual Disabilities- Mild 10 X $17,875 = $178,750</a:t>
            </a:r>
          </a:p>
          <a:p>
            <a:r>
              <a:rPr lang="en-US" sz="6400" b="1" dirty="0"/>
              <a:t>Hearing Impaired 0 X $17,875 = $0</a:t>
            </a:r>
          </a:p>
          <a:p>
            <a:r>
              <a:rPr lang="en-US" sz="6400" b="1" dirty="0"/>
              <a:t>Orthopedically Impaired 0 X $17,875 = $0</a:t>
            </a:r>
          </a:p>
          <a:p>
            <a:r>
              <a:rPr lang="en-US" sz="6400" b="1" dirty="0"/>
              <a:t>Emotional Disabilities 0 X $17,875 = $0</a:t>
            </a:r>
          </a:p>
          <a:p>
            <a:r>
              <a:rPr lang="en-US" sz="6400" b="1" dirty="0"/>
              <a:t>Autism (Grades K-12) 16 X $21,917 = $350,672</a:t>
            </a:r>
          </a:p>
          <a:p>
            <a:r>
              <a:rPr lang="en-US" sz="6400" b="1" dirty="0"/>
              <a:t>Intellectual Disabilities- Severe 0 X $21,917 = $0</a:t>
            </a:r>
          </a:p>
          <a:p>
            <a:r>
              <a:rPr lang="en-US" sz="6400" b="1" dirty="0"/>
              <a:t>Economically Disadvantaged (Grades 6-8) 428 X $592 = $253,376</a:t>
            </a:r>
          </a:p>
          <a:p>
            <a:r>
              <a:rPr lang="en-US" sz="6400" b="1" dirty="0"/>
              <a:t>Gifted Education (Grades 6-8) 135 X $1,104 = $149,040</a:t>
            </a:r>
          </a:p>
          <a:p>
            <a:r>
              <a:rPr lang="en-US" sz="6400" b="1" dirty="0"/>
              <a:t>Emotional Disabilities (funded in Special Ed Level 0 X $0 = $0</a:t>
            </a:r>
          </a:p>
          <a:p>
            <a:r>
              <a:rPr lang="en-US" sz="6400" b="1" dirty="0"/>
              <a:t>Special Education Level 1 MS 105 X $8,097 = $850,185</a:t>
            </a:r>
          </a:p>
          <a:p>
            <a:r>
              <a:rPr lang="en-US" sz="6400" b="1" dirty="0"/>
              <a:t>Speech &amp; Language Impaired 0 X $1,863 = $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B1FF15-AAE9-E123-4B34-7E80943863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554480"/>
            <a:ext cx="5590309" cy="4938395"/>
          </a:xfrm>
        </p:spPr>
        <p:txBody>
          <a:bodyPr>
            <a:noAutofit/>
          </a:bodyPr>
          <a:lstStyle/>
          <a:p>
            <a:r>
              <a:rPr lang="en-US" sz="1600" b="1" dirty="0"/>
              <a:t>Visually Handicapped 0 X $3,796 = $0</a:t>
            </a:r>
          </a:p>
          <a:p>
            <a:r>
              <a:rPr lang="en-US" sz="1600" b="1" dirty="0"/>
              <a:t>Per Pupil Allocations $7,794,996</a:t>
            </a:r>
          </a:p>
          <a:p>
            <a:r>
              <a:rPr lang="en-US" sz="1600" b="1" dirty="0"/>
              <a:t>Baseline Allocation $4,374,386</a:t>
            </a:r>
          </a:p>
          <a:p>
            <a:r>
              <a:rPr lang="en-US" sz="1600" b="1" dirty="0"/>
              <a:t>Replacement Equipment Allocation $58,154</a:t>
            </a:r>
          </a:p>
          <a:p>
            <a:r>
              <a:rPr lang="en-US" sz="1600" b="1" dirty="0"/>
              <a:t>Total Special Ed Allocation (1,629,719)</a:t>
            </a:r>
          </a:p>
          <a:p>
            <a:r>
              <a:rPr lang="en-US" sz="1600" b="1" dirty="0"/>
              <a:t>Adjustment (Add Back) for Non-Sped related per pupil 12,965</a:t>
            </a:r>
          </a:p>
          <a:p>
            <a:r>
              <a:rPr lang="en-US" sz="1600" b="1" dirty="0"/>
              <a:t>Total Non-Sped Allocation (Budgeted in the Non-Sped appropriation unit) 10,610,782</a:t>
            </a:r>
          </a:p>
          <a:p>
            <a:r>
              <a:rPr lang="en-US" sz="1600" b="1" dirty="0"/>
              <a:t>Level II Special Ed (Budgeted in the Sped appropriation unit) 645,007</a:t>
            </a:r>
          </a:p>
          <a:p>
            <a:r>
              <a:rPr lang="en-US" sz="1600" b="1" dirty="0"/>
              <a:t>Level I Special Ed (Budgeted in the Sped appropriation unit) 850,185</a:t>
            </a:r>
          </a:p>
          <a:p>
            <a:r>
              <a:rPr lang="en-US" sz="1600" b="1" dirty="0"/>
              <a:t>Special Ed Chair 121,562</a:t>
            </a:r>
          </a:p>
          <a:p>
            <a:pPr marL="0" indent="0">
              <a:buNone/>
            </a:pPr>
            <a:endParaRPr lang="en-US" sz="1600" b="1" dirty="0"/>
          </a:p>
          <a:p>
            <a:r>
              <a:rPr lang="en-US" sz="1600" b="1" dirty="0">
                <a:solidFill>
                  <a:srgbClr val="00B0F0"/>
                </a:solidFill>
              </a:rPr>
              <a:t>Total Allocation $12,227,536</a:t>
            </a:r>
          </a:p>
        </p:txBody>
      </p:sp>
    </p:spTree>
    <p:extLst>
      <p:ext uri="{BB962C8B-B14F-4D97-AF65-F5344CB8AC3E}">
        <p14:creationId xmlns:p14="http://schemas.microsoft.com/office/powerpoint/2010/main" val="30431832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9AE8B2-314D-C359-D44C-2751D3E6E5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1BFB5F-F588-EEA1-6172-3CBB1B0CA7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Data Continued on Screen</a:t>
            </a:r>
          </a:p>
        </p:txBody>
      </p:sp>
    </p:spTree>
    <p:extLst>
      <p:ext uri="{BB962C8B-B14F-4D97-AF65-F5344CB8AC3E}">
        <p14:creationId xmlns:p14="http://schemas.microsoft.com/office/powerpoint/2010/main" val="31650414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B712E947-0734-45F9-9C4F-41114EC3A3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4C6B5652-C661-4C58-B937-F0F490F7FC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0B936867-6407-43FB-9DE6-1B0879D0CB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ACD0B258-678B-4A8C-894F-848AF24A19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1" name="Freeform: Shape 80">
            <a:extLst>
              <a:ext uri="{FF2B5EF4-FFF2-40B4-BE49-F238E27FC236}">
                <a16:creationId xmlns:a16="http://schemas.microsoft.com/office/drawing/2014/main" id="{C8D58395-74AF-401A-AF2F-76B6FCF71D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2F003F3F-F118-41D2-AA3F-74DB0D1970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704320" y="6455664"/>
            <a:ext cx="448056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980E5A3-8741-49F0-97D7-0D811D341194}" type="slidenum"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 descr="A group of children sitting in a classroom&#10;&#10;Description automatically generated with low confidence">
            <a:extLst>
              <a:ext uri="{FF2B5EF4-FFF2-40B4-BE49-F238E27FC236}">
                <a16:creationId xmlns:a16="http://schemas.microsoft.com/office/drawing/2014/main" id="{ECBEAD62-7D96-4882-86B5-A9E6AA7492E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49"/>
          <a:stretch/>
        </p:blipFill>
        <p:spPr>
          <a:xfrm>
            <a:off x="0" y="-20570"/>
            <a:ext cx="5243119" cy="683612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AA7BB97-A0CF-4A1B-B2A7-1F31119DCD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3396" y="10138"/>
            <a:ext cx="5998604" cy="212066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4433329-5611-4F68-9655-9BD88AAAF1F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5326"/>
          <a:stretch/>
        </p:blipFill>
        <p:spPr>
          <a:xfrm>
            <a:off x="6073993" y="2046915"/>
            <a:ext cx="6078383" cy="113876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B1E217A-685E-4188-85CB-AF2D7E6A4FB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73993" y="3397492"/>
            <a:ext cx="5998604" cy="3176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0264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1" name="Rectangle 170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2" name="Rectangle 171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3" name="Rectangle 17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6" name="Rectangle 173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7CDC8AB2-A899-4BE3-8D5B-440667CD1FA2}"/>
              </a:ext>
            </a:extLst>
          </p:cNvPr>
          <p:cNvSpPr txBox="1"/>
          <p:nvPr/>
        </p:nvSpPr>
        <p:spPr>
          <a:xfrm>
            <a:off x="8433797" y="4293045"/>
            <a:ext cx="2987723" cy="356936"/>
          </a:xfrm>
          <a:prstGeom prst="rect">
            <a:avLst/>
          </a:prstGeom>
          <a:noFill/>
        </p:spPr>
        <p:txBody>
          <a:bodyPr wrap="none" rtlCol="0">
            <a:normAutofit/>
          </a:bodyPr>
          <a:lstStyle/>
          <a:p>
            <a:pPr algn="ctr" defTabSz="1218987">
              <a:lnSpc>
                <a:spcPct val="90000"/>
              </a:lnSpc>
              <a:spcAft>
                <a:spcPts val="600"/>
              </a:spcAft>
            </a:pPr>
            <a:r>
              <a:rPr lang="en-US" sz="14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PORTFOLIO DIVISIONAL OFFICER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625C9FB-9B92-4A6B-8E85-C6CE16CEFE96}"/>
              </a:ext>
            </a:extLst>
          </p:cNvPr>
          <p:cNvSpPr txBox="1"/>
          <p:nvPr/>
        </p:nvSpPr>
        <p:spPr>
          <a:xfrm>
            <a:off x="254542" y="81976"/>
            <a:ext cx="112376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Prince William County Public Schools Budget (FY 2026)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4C3A692-0A02-47D2-824E-40934E5BA3EB}"/>
              </a:ext>
            </a:extLst>
          </p:cNvPr>
          <p:cNvCxnSpPr>
            <a:cxnSpLocks/>
          </p:cNvCxnSpPr>
          <p:nvPr/>
        </p:nvCxnSpPr>
        <p:spPr>
          <a:xfrm>
            <a:off x="5787006" y="2013358"/>
            <a:ext cx="0" cy="4297642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189B17FC-D01D-4375-80E8-7198A33E44BE}"/>
              </a:ext>
            </a:extLst>
          </p:cNvPr>
          <p:cNvSpPr txBox="1"/>
          <p:nvPr/>
        </p:nvSpPr>
        <p:spPr>
          <a:xfrm>
            <a:off x="5988730" y="2013358"/>
            <a:ext cx="593172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Prince William County Public Schools (PWCS) approved a $1.89 billion budget.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Focuses on student achievement, workforce support, and operational efficiency.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Ensures effective resource allocation for education quality.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0860C67-1396-937A-5494-A15B4E6350F2}"/>
              </a:ext>
            </a:extLst>
          </p:cNvPr>
          <p:cNvSpPr txBox="1"/>
          <p:nvPr/>
        </p:nvSpPr>
        <p:spPr>
          <a:xfrm>
            <a:off x="133004" y="2593570"/>
            <a:ext cx="5527963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/>
              <a:t>Where does</a:t>
            </a:r>
          </a:p>
          <a:p>
            <a:pPr algn="ctr"/>
            <a:r>
              <a:rPr lang="en-US" sz="4000" b="1" dirty="0"/>
              <a:t> the </a:t>
            </a:r>
          </a:p>
          <a:p>
            <a:pPr algn="ctr"/>
            <a:r>
              <a:rPr lang="en-US" sz="4000" b="1" dirty="0"/>
              <a:t>money go?</a:t>
            </a:r>
          </a:p>
        </p:txBody>
      </p:sp>
    </p:spTree>
    <p:extLst>
      <p:ext uri="{BB962C8B-B14F-4D97-AF65-F5344CB8AC3E}">
        <p14:creationId xmlns:p14="http://schemas.microsoft.com/office/powerpoint/2010/main" val="5258312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8E78E9-9D01-E073-04E5-465CE9D79A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/>
              <a:t>Prince William County Public Schools Budget (FY 2026)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A67441-D4B7-831B-51F8-D50859F6A4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00B0F0"/>
                </a:solidFill>
              </a:rPr>
              <a:t>Budget Breakdown:</a:t>
            </a:r>
          </a:p>
          <a:p>
            <a:r>
              <a:rPr lang="en-US" dirty="0"/>
              <a:t>Instruction – $1.16 billion (teacher salaries, classroom resources).</a:t>
            </a:r>
          </a:p>
          <a:p>
            <a:r>
              <a:rPr lang="en-US" dirty="0"/>
              <a:t>Technology – $91.8 million (devices, cybersecurity, online learning).</a:t>
            </a:r>
          </a:p>
          <a:p>
            <a:r>
              <a:rPr lang="en-US" dirty="0"/>
              <a:t>Facilities &amp; Maintenance – $79.6 million (school upkeep, renovations).</a:t>
            </a:r>
          </a:p>
          <a:p>
            <a:r>
              <a:rPr lang="en-US" dirty="0"/>
              <a:t>Pupil Transportation – $80 million (buses, logistics, safety).</a:t>
            </a:r>
          </a:p>
          <a:p>
            <a:r>
              <a:rPr lang="en-US" dirty="0"/>
              <a:t>Food Services – $255.8 million (nutritious meals, reduced lunch programs).</a:t>
            </a:r>
          </a:p>
          <a:p>
            <a:r>
              <a:rPr lang="en-US" dirty="0"/>
              <a:t>Student &amp; Health Services – $133 million (mental health, counseling, attendance programs).</a:t>
            </a:r>
          </a:p>
        </p:txBody>
      </p:sp>
    </p:spTree>
    <p:extLst>
      <p:ext uri="{BB962C8B-B14F-4D97-AF65-F5344CB8AC3E}">
        <p14:creationId xmlns:p14="http://schemas.microsoft.com/office/powerpoint/2010/main" val="17283973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1" name="Rectangle 170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2" name="Rectangle 171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3" name="Rectangle 17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36" name="Rectangle 173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7CDC8AB2-A899-4BE3-8D5B-440667CD1FA2}"/>
              </a:ext>
            </a:extLst>
          </p:cNvPr>
          <p:cNvSpPr txBox="1"/>
          <p:nvPr/>
        </p:nvSpPr>
        <p:spPr>
          <a:xfrm>
            <a:off x="8433797" y="4293045"/>
            <a:ext cx="2987723" cy="356936"/>
          </a:xfrm>
          <a:prstGeom prst="rect">
            <a:avLst/>
          </a:prstGeom>
          <a:noFill/>
        </p:spPr>
        <p:txBody>
          <a:bodyPr wrap="none" rtlCol="0">
            <a:normAutofit/>
          </a:bodyPr>
          <a:lstStyle/>
          <a:p>
            <a:pPr marL="0" marR="0" lvl="0" indent="0" algn="ctr" defTabSz="1218987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PORTFOLIO DIVISIONAL OFFICER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625C9FB-9B92-4A6B-8E85-C6CE16CEFE96}"/>
              </a:ext>
            </a:extLst>
          </p:cNvPr>
          <p:cNvSpPr txBox="1"/>
          <p:nvPr/>
        </p:nvSpPr>
        <p:spPr>
          <a:xfrm>
            <a:off x="183851" y="94888"/>
            <a:ext cx="112376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>
                <a:solidFill>
                  <a:prstClr val="white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FUNDING SOURCES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Calibri Light" panose="020F030202020403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24F03FE-E095-4FFB-891E-1E2B90D71823}"/>
              </a:ext>
            </a:extLst>
          </p:cNvPr>
          <p:cNvSpPr/>
          <p:nvPr/>
        </p:nvSpPr>
        <p:spPr>
          <a:xfrm>
            <a:off x="1304397" y="1622190"/>
            <a:ext cx="10117123" cy="786850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0D22107-9377-4F96-97B3-779DF04D4803}"/>
              </a:ext>
            </a:extLst>
          </p:cNvPr>
          <p:cNvSpPr txBox="1"/>
          <p:nvPr/>
        </p:nvSpPr>
        <p:spPr>
          <a:xfrm>
            <a:off x="778092" y="1622190"/>
            <a:ext cx="10366672" cy="615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dirty="0">
                <a:solidFill>
                  <a:prstClr val="white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    </a:t>
            </a:r>
            <a:r>
              <a:rPr lang="en-US" sz="4400" b="1" dirty="0">
                <a:solidFill>
                  <a:prstClr val="white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Where does the money come from?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Calibri Light" panose="020F030202020403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Calibri Light" panose="020F0302020204030204" pitchFamily="34" charset="0"/>
            </a:endParaRPr>
          </a:p>
          <a:p>
            <a:pPr marL="571500" marR="0" lvl="0" indent="-5715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State &amp; local taxes – Largest contributors.</a:t>
            </a: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Calibri Light" panose="020F0302020204030204" pitchFamily="34" charset="0"/>
            </a:endParaRPr>
          </a:p>
          <a:p>
            <a:pPr marL="571500" marR="0" lvl="0" indent="-5715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Federal grants – Targeted funding for specialized programs.</a:t>
            </a: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Calibri Light" panose="020F0302020204030204" pitchFamily="34" charset="0"/>
            </a:endParaRPr>
          </a:p>
          <a:p>
            <a:pPr marL="571500" marR="0" lvl="0" indent="-5715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Bonds &amp; loans – Financial tools for school expansion and construction.</a:t>
            </a: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Calibri Light" panose="020F0302020204030204" pitchFamily="34" charset="0"/>
            </a:endParaRPr>
          </a:p>
          <a:p>
            <a:pPr marL="571500" marR="0" lvl="0" indent="-5715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Miscellaneous revenue – Fees, sponsorships, and partnerships.</a:t>
            </a: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Calibri Light" panose="020F0302020204030204" pitchFamily="34" charset="0"/>
            </a:endParaRPr>
          </a:p>
          <a:p>
            <a:pPr marL="571500" marR="0" lvl="0" indent="-5715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Calibri Light" panose="020F0302020204030204" pitchFamily="34" charset="0"/>
            </a:endParaRPr>
          </a:p>
          <a:p>
            <a:pPr marL="571500" marR="0" lvl="0" indent="-5715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Calibri Light" panose="020F0302020204030204" pitchFamily="34" charset="0"/>
            </a:endParaRPr>
          </a:p>
          <a:p>
            <a:pPr marL="571500" marR="0" lvl="0" indent="-5715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99593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EE2AD96-B495-4E06-9291-B71706F728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3CF6D67-C5A8-4ADD-9E8E-1E38CA1D3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638515" y="639280"/>
            <a:ext cx="6858000" cy="557944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6909FA0-B515-4681-B7A8-FA281D133B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393206" y="395206"/>
            <a:ext cx="6346209" cy="557608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1C9FE86-FCC3-4A31-AA1C-C882262B7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1528907" y="2818967"/>
            <a:ext cx="2501979" cy="557608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D96243B-ECED-4B71-8E06-AE9A285EAD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425002" y="852793"/>
            <a:ext cx="6858001" cy="5152412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A09989E4-EFDC-4A90-A633-E0525FB413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818753" y="1128497"/>
            <a:ext cx="4318303" cy="4318303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20AF61D-1008-406E-A83F-404A4188CF22}"/>
              </a:ext>
            </a:extLst>
          </p:cNvPr>
          <p:cNvSpPr txBox="1"/>
          <p:nvPr/>
        </p:nvSpPr>
        <p:spPr>
          <a:xfrm>
            <a:off x="-8146" y="1765623"/>
            <a:ext cx="540802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Equitable Budgeting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3009D99-AADD-4AC0-9932-48A4C0E83ACF}"/>
              </a:ext>
            </a:extLst>
          </p:cNvPr>
          <p:cNvSpPr/>
          <p:nvPr/>
        </p:nvSpPr>
        <p:spPr>
          <a:xfrm>
            <a:off x="5769034" y="290945"/>
            <a:ext cx="6184170" cy="698270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Impact on Student Achievement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8F8D9C8-1E22-466F-89B1-4A87BF6DED69}"/>
              </a:ext>
            </a:extLst>
          </p:cNvPr>
          <p:cNvSpPr txBox="1"/>
          <p:nvPr/>
        </p:nvSpPr>
        <p:spPr>
          <a:xfrm>
            <a:off x="5994964" y="1475074"/>
            <a:ext cx="6095235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Higher teacher salaries → Better retention and educational quality.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Improved technology → More learning opportunities &amp; digital access.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Better facilities → Enhanced learning environment &amp; student comfort.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Transportation improvements → Reduced tardiness &amp; absenteeism.</a:t>
            </a:r>
          </a:p>
          <a:p>
            <a:pPr lvl="1"/>
            <a:endParaRPr lang="en-US" sz="2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Health &amp; nutrition programs → Increased focus &amp; academic performance.</a:t>
            </a:r>
          </a:p>
        </p:txBody>
      </p:sp>
    </p:spTree>
    <p:extLst>
      <p:ext uri="{BB962C8B-B14F-4D97-AF65-F5344CB8AC3E}">
        <p14:creationId xmlns:p14="http://schemas.microsoft.com/office/powerpoint/2010/main" val="37422095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EE2AD96-B495-4E06-9291-B71706F728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3CF6D67-C5A8-4ADD-9E8E-1E38CA1D3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638515" y="639280"/>
            <a:ext cx="6858000" cy="557944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6909FA0-B515-4681-B7A8-FA281D133B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393206" y="395206"/>
            <a:ext cx="6346209" cy="557608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1C9FE86-FCC3-4A31-AA1C-C882262B7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1528907" y="2818967"/>
            <a:ext cx="2501979" cy="557608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D96243B-ECED-4B71-8E06-AE9A285EAD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425002" y="852793"/>
            <a:ext cx="6858001" cy="5152412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A09989E4-EFDC-4A90-A633-E0525FB413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818753" y="1128497"/>
            <a:ext cx="4318303" cy="4318303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20AF61D-1008-406E-A83F-404A4188CF22}"/>
              </a:ext>
            </a:extLst>
          </p:cNvPr>
          <p:cNvSpPr txBox="1"/>
          <p:nvPr/>
        </p:nvSpPr>
        <p:spPr>
          <a:xfrm>
            <a:off x="-8144" y="1770694"/>
            <a:ext cx="540802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Challenges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 &amp;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Considerations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3009D99-AADD-4AC0-9932-48A4C0E83ACF}"/>
              </a:ext>
            </a:extLst>
          </p:cNvPr>
          <p:cNvSpPr/>
          <p:nvPr/>
        </p:nvSpPr>
        <p:spPr>
          <a:xfrm>
            <a:off x="6007231" y="561368"/>
            <a:ext cx="5821245" cy="352338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PWCS BUDGET HISTORY OVERVIEW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3631B76-CD7C-923E-FD28-DCD25FF071F7}"/>
              </a:ext>
            </a:extLst>
          </p:cNvPr>
          <p:cNvSpPr txBox="1">
            <a:spLocks/>
          </p:cNvSpPr>
          <p:nvPr/>
        </p:nvSpPr>
        <p:spPr>
          <a:xfrm>
            <a:off x="5588347" y="1108407"/>
            <a:ext cx="6410740" cy="433811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marL="914400" marR="0" lvl="1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Budget constraints – Potential limitations on program expansions.</a:t>
            </a:r>
          </a:p>
          <a:p>
            <a:pPr marL="914400" marR="0" lvl="1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Inflation &amp; costs – Inflation &amp; rising costs could impact classroom resources. </a:t>
            </a:r>
          </a:p>
          <a:p>
            <a:pPr marL="914400" marR="0" lvl="1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Maintaining competitive salaries is crucial to retaining </a:t>
            </a:r>
            <a:r>
              <a:rPr lang="en-US" sz="2400" b="1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educators.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Rising expenses affect salaries &amp; resources.</a:t>
            </a:r>
          </a:p>
          <a:p>
            <a:pPr marL="914400" marR="0" lvl="1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Future priorities – Long-term investment in technology will be essential for future learning.</a:t>
            </a:r>
          </a:p>
          <a:p>
            <a:pPr marR="0" lvl="1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endParaRPr lang="en-US" sz="1590" dirty="0">
              <a:solidFill>
                <a:prstClr val="black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74402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EE2AD96-B495-4E06-9291-B71706F728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3CF6D67-C5A8-4ADD-9E8E-1E38CA1D3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638515" y="639280"/>
            <a:ext cx="6858000" cy="557944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6909FA0-B515-4681-B7A8-FA281D133B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393206" y="395206"/>
            <a:ext cx="6346209" cy="557608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1C9FE86-FCC3-4A31-AA1C-C882262B7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1528907" y="2818967"/>
            <a:ext cx="2501979" cy="557608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D96243B-ECED-4B71-8E06-AE9A285EAD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425002" y="852793"/>
            <a:ext cx="6858001" cy="5152412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A09989E4-EFDC-4A90-A633-E0525FB413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818753" y="1128497"/>
            <a:ext cx="4318303" cy="4318303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20AF61D-1008-406E-A83F-404A4188CF22}"/>
              </a:ext>
            </a:extLst>
          </p:cNvPr>
          <p:cNvSpPr txBox="1"/>
          <p:nvPr/>
        </p:nvSpPr>
        <p:spPr>
          <a:xfrm>
            <a:off x="-8146" y="1765623"/>
            <a:ext cx="54080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A Path Forward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3009D99-AADD-4AC0-9932-48A4C0E83ACF}"/>
              </a:ext>
            </a:extLst>
          </p:cNvPr>
          <p:cNvSpPr/>
          <p:nvPr/>
        </p:nvSpPr>
        <p:spPr>
          <a:xfrm>
            <a:off x="5942962" y="561368"/>
            <a:ext cx="5821245" cy="352338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600" dirty="0">
                <a:solidFill>
                  <a:prstClr val="white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PWCS EQUITY DEFINITIONS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Calibri Light" panose="020F03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8DBC9E2-CE2E-95BB-2711-1D798EA2CA09}"/>
              </a:ext>
            </a:extLst>
          </p:cNvPr>
          <p:cNvSpPr txBox="1"/>
          <p:nvPr/>
        </p:nvSpPr>
        <p:spPr>
          <a:xfrm>
            <a:off x="6176356" y="1338348"/>
            <a:ext cx="5492314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/>
              <a:t>Prince William County Schools are investing in student-centered funding.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/>
              <a:t>The FY 2026 budget prioritizes instructional excellence, technology, and health.</a:t>
            </a:r>
          </a:p>
          <a:p>
            <a:endParaRPr lang="en-US" sz="2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/>
              <a:t>Future considerations will focus on equitable funding, sustainability, and adaptability.</a:t>
            </a:r>
          </a:p>
        </p:txBody>
      </p:sp>
    </p:spTree>
    <p:extLst>
      <p:ext uri="{BB962C8B-B14F-4D97-AF65-F5344CB8AC3E}">
        <p14:creationId xmlns:p14="http://schemas.microsoft.com/office/powerpoint/2010/main" val="37674197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EE2AD96-B495-4E06-9291-B71706F728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3CF6D67-C5A8-4ADD-9E8E-1E38CA1D3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638515" y="639280"/>
            <a:ext cx="6858000" cy="557944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6909FA0-B515-4681-B7A8-FA281D133B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393206" y="395206"/>
            <a:ext cx="6346209" cy="557608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1C9FE86-FCC3-4A31-AA1C-C882262B7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1528907" y="2818967"/>
            <a:ext cx="2501979" cy="557608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D96243B-ECED-4B71-8E06-AE9A285EAD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425002" y="852793"/>
            <a:ext cx="6858001" cy="5152412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A09989E4-EFDC-4A90-A633-E0525FB413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818753" y="1128497"/>
            <a:ext cx="4318303" cy="4318303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20AF61D-1008-406E-A83F-404A4188CF22}"/>
              </a:ext>
            </a:extLst>
          </p:cNvPr>
          <p:cNvSpPr txBox="1"/>
          <p:nvPr/>
        </p:nvSpPr>
        <p:spPr>
          <a:xfrm>
            <a:off x="0" y="1422088"/>
            <a:ext cx="5408027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prstClr val="white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“…providing sufficient funds for the average school to teach the average child to the state standards, plus sufficient additional revenues for students with special needs [learning disabilities, poverty, educationally deficient backgrounds and  English proficiency] to be taught to high rigorous standards.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Calibri Light" panose="020F030202020403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 dirty="0">
                <a:solidFill>
                  <a:prstClr val="white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Odden &amp; Picus 2004, p.25</a:t>
            </a:r>
            <a:endParaRPr kumimoji="0" lang="en-US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Calibri Light" panose="020F030202020403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3009D99-AADD-4AC0-9932-48A4C0E83ACF}"/>
              </a:ext>
            </a:extLst>
          </p:cNvPr>
          <p:cNvSpPr/>
          <p:nvPr/>
        </p:nvSpPr>
        <p:spPr>
          <a:xfrm>
            <a:off x="6007231" y="561368"/>
            <a:ext cx="5821245" cy="352338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What is Adequacy?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CC197E1-2C86-4B77-9525-72F061573BB1}"/>
              </a:ext>
            </a:extLst>
          </p:cNvPr>
          <p:cNvSpPr txBox="1"/>
          <p:nvPr/>
        </p:nvSpPr>
        <p:spPr>
          <a:xfrm>
            <a:off x="6096000" y="1086774"/>
            <a:ext cx="6061347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Educational adequacy is a legal theory that calls for the provision of a high-minimum quality education for students</a:t>
            </a:r>
          </a:p>
          <a:p>
            <a:endParaRPr lang="en-US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Adequacy is essential to a high-quality education</a:t>
            </a:r>
          </a:p>
          <a:p>
            <a:endParaRPr lang="en-US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Federal then state level emphasis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Value-driven concept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Standard of excellence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Unique learning needs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Academic elective, extra- and co-curricular offerings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Costing Out Method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Economic Cost Function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Successful School District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Professional Consensus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Cost of state of the art, or best practices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2143308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1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340ECE63-4C9B-4065-B2D0-8E7135DB4E6F}">
  <we:reference id="e22f1a2d-2826-4e63-97f6-33b99c0ae228" version="2.0.0.0" store="EXCatalog" storeType="EXCatalog"/>
  <we:alternateReferences>
    <we:reference id="WA104379370" version="2.0.0.0" store="en-US" storeType="OMEX"/>
  </we:alternateReferences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76DA2D77653364DB279436E67652F91" ma:contentTypeVersion="8" ma:contentTypeDescription="Create a new document." ma:contentTypeScope="" ma:versionID="ece66f8b59066d85f1413b423ea2edb0">
  <xsd:schema xmlns:xsd="http://www.w3.org/2001/XMLSchema" xmlns:xs="http://www.w3.org/2001/XMLSchema" xmlns:p="http://schemas.microsoft.com/office/2006/metadata/properties" xmlns:ns3="955e173c-4f64-4d6e-9dee-6feb19b1cb42" targetNamespace="http://schemas.microsoft.com/office/2006/metadata/properties" ma:root="true" ma:fieldsID="6748c439a516e3a34ed051ddc940baf8" ns3:_="">
    <xsd:import namespace="955e173c-4f64-4d6e-9dee-6feb19b1cb4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55e173c-4f64-4d6e-9dee-6feb19b1cb4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CC9F8C2-3AD6-4212-848B-C4EB585EF8A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55e173c-4f64-4d6e-9dee-6feb19b1cb4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69AE50E-F532-4300-8F9A-8CEB88CE933E}">
  <ds:schemaRefs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schemas.microsoft.com/office/2006/documentManagement/types"/>
    <ds:schemaRef ds:uri="955e173c-4f64-4d6e-9dee-6feb19b1cb42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711AD60D-F67F-4565-A052-CB93A2294E0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7419</TotalTime>
  <Words>1324</Words>
  <Application>Microsoft Office PowerPoint</Application>
  <PresentationFormat>Widescreen</PresentationFormat>
  <Paragraphs>213</Paragraphs>
  <Slides>13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Adobe Garamond Pro</vt:lpstr>
      <vt:lpstr>Arial</vt:lpstr>
      <vt:lpstr>Arial,Sans-Serif</vt:lpstr>
      <vt:lpstr>Calibri</vt:lpstr>
      <vt:lpstr>Calibri Light</vt:lpstr>
      <vt:lpstr>1_Office Theme</vt:lpstr>
      <vt:lpstr>2_Office Theme</vt:lpstr>
      <vt:lpstr>3_Office Theme</vt:lpstr>
      <vt:lpstr>PowerPoint Presentation</vt:lpstr>
      <vt:lpstr>PowerPoint Presentation</vt:lpstr>
      <vt:lpstr>PowerPoint Presentation</vt:lpstr>
      <vt:lpstr>Prince William County Public Schools Budget (FY 2026)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Hampton Middle School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MD Junaed</dc:creator>
  <cp:lastModifiedBy>Jehovanni Mitchell</cp:lastModifiedBy>
  <cp:revision>177</cp:revision>
  <cp:lastPrinted>2022-09-01T16:50:37Z</cp:lastPrinted>
  <dcterms:created xsi:type="dcterms:W3CDTF">2014-11-27T07:52:28Z</dcterms:created>
  <dcterms:modified xsi:type="dcterms:W3CDTF">2025-05-12T15:30:18Z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0x010100F76DA2D77653364DB279436E67652F91</vt:lpwstr>
  </property>
</Properties>
</file>